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256" r:id="rId2"/>
    <p:sldId id="258" r:id="rId3"/>
    <p:sldId id="285" r:id="rId4"/>
    <p:sldId id="359" r:id="rId5"/>
    <p:sldId id="263" r:id="rId6"/>
    <p:sldId id="349" r:id="rId7"/>
    <p:sldId id="350" r:id="rId8"/>
    <p:sldId id="358" r:id="rId9"/>
    <p:sldId id="351" r:id="rId10"/>
    <p:sldId id="352" r:id="rId11"/>
    <p:sldId id="353" r:id="rId12"/>
    <p:sldId id="354" r:id="rId13"/>
    <p:sldId id="355" r:id="rId14"/>
    <p:sldId id="356" r:id="rId15"/>
    <p:sldId id="357" r:id="rId16"/>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45809B-5C1F-438D-AD17-B456AA7C6A7D}" v="37" dt="2018-12-10T14:17:36.9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228" autoAdjust="0"/>
  </p:normalViewPr>
  <p:slideViewPr>
    <p:cSldViewPr snapToGrid="0">
      <p:cViewPr varScale="1">
        <p:scale>
          <a:sx n="72" d="100"/>
          <a:sy n="72" d="100"/>
        </p:scale>
        <p:origin x="4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ão Paulo Negri" userId="ef37ef289f44585b" providerId="LiveId" clId="{5645809B-5C1F-438D-AD17-B456AA7C6A7D}"/>
    <pc:docChg chg="custSel addSld delSld modSld sldOrd">
      <pc:chgData name="João Paulo Negri" userId="ef37ef289f44585b" providerId="LiveId" clId="{5645809B-5C1F-438D-AD17-B456AA7C6A7D}" dt="2018-12-10T14:17:36.949" v="434"/>
      <pc:docMkLst>
        <pc:docMk/>
      </pc:docMkLst>
      <pc:sldChg chg="modSp">
        <pc:chgData name="João Paulo Negri" userId="ef37ef289f44585b" providerId="LiveId" clId="{5645809B-5C1F-438D-AD17-B456AA7C6A7D}" dt="2018-12-10T13:21:18.393" v="2" actId="114"/>
        <pc:sldMkLst>
          <pc:docMk/>
          <pc:sldMk cId="2627676958" sldId="256"/>
        </pc:sldMkLst>
        <pc:spChg chg="mod">
          <ac:chgData name="João Paulo Negri" userId="ef37ef289f44585b" providerId="LiveId" clId="{5645809B-5C1F-438D-AD17-B456AA7C6A7D}" dt="2018-12-10T13:21:18.393" v="2" actId="114"/>
          <ac:spMkLst>
            <pc:docMk/>
            <pc:sldMk cId="2627676958" sldId="256"/>
            <ac:spMk id="2" creationId="{00000000-0000-0000-0000-000000000000}"/>
          </ac:spMkLst>
        </pc:spChg>
      </pc:sldChg>
      <pc:sldChg chg="modSp">
        <pc:chgData name="João Paulo Negri" userId="ef37ef289f44585b" providerId="LiveId" clId="{5645809B-5C1F-438D-AD17-B456AA7C6A7D}" dt="2018-12-10T14:13:46.162" v="378" actId="207"/>
        <pc:sldMkLst>
          <pc:docMk/>
          <pc:sldMk cId="0" sldId="258"/>
        </pc:sldMkLst>
        <pc:spChg chg="mod">
          <ac:chgData name="João Paulo Negri" userId="ef37ef289f44585b" providerId="LiveId" clId="{5645809B-5C1F-438D-AD17-B456AA7C6A7D}" dt="2018-12-10T14:13:46.162" v="378" actId="207"/>
          <ac:spMkLst>
            <pc:docMk/>
            <pc:sldMk cId="0" sldId="258"/>
            <ac:spMk id="4" creationId="{00000000-0000-0000-0000-000000000000}"/>
          </ac:spMkLst>
        </pc:spChg>
        <pc:spChg chg="mod">
          <ac:chgData name="João Paulo Negri" userId="ef37ef289f44585b" providerId="LiveId" clId="{5645809B-5C1F-438D-AD17-B456AA7C6A7D}" dt="2018-12-10T14:13:30.434" v="373" actId="207"/>
          <ac:spMkLst>
            <pc:docMk/>
            <pc:sldMk cId="0" sldId="258"/>
            <ac:spMk id="8" creationId="{00000000-0000-0000-0000-000000000000}"/>
          </ac:spMkLst>
        </pc:spChg>
        <pc:spChg chg="mod">
          <ac:chgData name="João Paulo Negri" userId="ef37ef289f44585b" providerId="LiveId" clId="{5645809B-5C1F-438D-AD17-B456AA7C6A7D}" dt="2018-12-10T14:13:39.800" v="376" actId="207"/>
          <ac:spMkLst>
            <pc:docMk/>
            <pc:sldMk cId="0" sldId="258"/>
            <ac:spMk id="10" creationId="{00000000-0000-0000-0000-000000000000}"/>
          </ac:spMkLst>
        </pc:spChg>
        <pc:spChg chg="mod">
          <ac:chgData name="João Paulo Negri" userId="ef37ef289f44585b" providerId="LiveId" clId="{5645809B-5C1F-438D-AD17-B456AA7C6A7D}" dt="2018-12-10T14:13:33.454" v="375" actId="207"/>
          <ac:spMkLst>
            <pc:docMk/>
            <pc:sldMk cId="0" sldId="258"/>
            <ac:spMk id="12" creationId="{00000000-0000-0000-0000-000000000000}"/>
          </ac:spMkLst>
        </pc:spChg>
        <pc:spChg chg="mod">
          <ac:chgData name="João Paulo Negri" userId="ef37ef289f44585b" providerId="LiveId" clId="{5645809B-5C1F-438D-AD17-B456AA7C6A7D}" dt="2018-12-10T14:13:42.275" v="377" actId="207"/>
          <ac:spMkLst>
            <pc:docMk/>
            <pc:sldMk cId="0" sldId="258"/>
            <ac:spMk id="14" creationId="{00000000-0000-0000-0000-000000000000}"/>
          </ac:spMkLst>
        </pc:spChg>
      </pc:sldChg>
      <pc:sldChg chg="modSp">
        <pc:chgData name="João Paulo Negri" userId="ef37ef289f44585b" providerId="LiveId" clId="{5645809B-5C1F-438D-AD17-B456AA7C6A7D}" dt="2018-12-10T14:14:02.808" v="379"/>
        <pc:sldMkLst>
          <pc:docMk/>
          <pc:sldMk cId="2275379269" sldId="263"/>
        </pc:sldMkLst>
        <pc:spChg chg="mod">
          <ac:chgData name="João Paulo Negri" userId="ef37ef289f44585b" providerId="LiveId" clId="{5645809B-5C1F-438D-AD17-B456AA7C6A7D}" dt="2018-12-10T14:14:02.808" v="379"/>
          <ac:spMkLst>
            <pc:docMk/>
            <pc:sldMk cId="2275379269" sldId="263"/>
            <ac:spMk id="2" creationId="{00000000-0000-0000-0000-000000000000}"/>
          </ac:spMkLst>
        </pc:spChg>
        <pc:spChg chg="mod">
          <ac:chgData name="João Paulo Negri" userId="ef37ef289f44585b" providerId="LiveId" clId="{5645809B-5C1F-438D-AD17-B456AA7C6A7D}" dt="2018-12-10T13:24:53.693" v="27" actId="20577"/>
          <ac:spMkLst>
            <pc:docMk/>
            <pc:sldMk cId="2275379269" sldId="263"/>
            <ac:spMk id="3" creationId="{00000000-0000-0000-0000-000000000000}"/>
          </ac:spMkLst>
        </pc:spChg>
      </pc:sldChg>
      <pc:sldChg chg="del">
        <pc:chgData name="João Paulo Negri" userId="ef37ef289f44585b" providerId="LiveId" clId="{5645809B-5C1F-438D-AD17-B456AA7C6A7D}" dt="2018-12-10T13:23:43.969" v="10" actId="2696"/>
        <pc:sldMkLst>
          <pc:docMk/>
          <pc:sldMk cId="0" sldId="282"/>
        </pc:sldMkLst>
      </pc:sldChg>
      <pc:sldChg chg="delSp modSp">
        <pc:chgData name="João Paulo Negri" userId="ef37ef289f44585b" providerId="LiveId" clId="{5645809B-5C1F-438D-AD17-B456AA7C6A7D}" dt="2018-12-10T14:13:15.135" v="372" actId="207"/>
        <pc:sldMkLst>
          <pc:docMk/>
          <pc:sldMk cId="0" sldId="285"/>
        </pc:sldMkLst>
        <pc:spChg chg="mod">
          <ac:chgData name="João Paulo Negri" userId="ef37ef289f44585b" providerId="LiveId" clId="{5645809B-5C1F-438D-AD17-B456AA7C6A7D}" dt="2018-12-10T14:13:07.248" v="370" actId="207"/>
          <ac:spMkLst>
            <pc:docMk/>
            <pc:sldMk cId="0" sldId="285"/>
            <ac:spMk id="5" creationId="{00000000-0000-0000-0000-000000000000}"/>
          </ac:spMkLst>
        </pc:spChg>
        <pc:spChg chg="del mod">
          <ac:chgData name="João Paulo Negri" userId="ef37ef289f44585b" providerId="LiveId" clId="{5645809B-5C1F-438D-AD17-B456AA7C6A7D}" dt="2018-12-10T13:22:00.228" v="4" actId="478"/>
          <ac:spMkLst>
            <pc:docMk/>
            <pc:sldMk cId="0" sldId="285"/>
            <ac:spMk id="16" creationId="{00000000-0000-0000-0000-000000000000}"/>
          </ac:spMkLst>
        </pc:spChg>
        <pc:spChg chg="mod">
          <ac:chgData name="João Paulo Negri" userId="ef37ef289f44585b" providerId="LiveId" clId="{5645809B-5C1F-438D-AD17-B456AA7C6A7D}" dt="2018-12-10T14:13:15.135" v="372" actId="207"/>
          <ac:spMkLst>
            <pc:docMk/>
            <pc:sldMk cId="0" sldId="285"/>
            <ac:spMk id="17" creationId="{00000000-0000-0000-0000-000000000000}"/>
          </ac:spMkLst>
        </pc:spChg>
        <pc:spChg chg="mod">
          <ac:chgData name="João Paulo Negri" userId="ef37ef289f44585b" providerId="LiveId" clId="{5645809B-5C1F-438D-AD17-B456AA7C6A7D}" dt="2018-12-10T14:13:10.594" v="371" actId="207"/>
          <ac:spMkLst>
            <pc:docMk/>
            <pc:sldMk cId="0" sldId="285"/>
            <ac:spMk id="18" creationId="{00000000-0000-0000-0000-000000000000}"/>
          </ac:spMkLst>
        </pc:spChg>
        <pc:spChg chg="mod">
          <ac:chgData name="João Paulo Negri" userId="ef37ef289f44585b" providerId="LiveId" clId="{5645809B-5C1F-438D-AD17-B456AA7C6A7D}" dt="2018-12-10T14:12:12.479" v="360" actId="207"/>
          <ac:spMkLst>
            <pc:docMk/>
            <pc:sldMk cId="0" sldId="285"/>
            <ac:spMk id="24" creationId="{00000000-0000-0000-0000-000000000000}"/>
          </ac:spMkLst>
        </pc:spChg>
        <pc:spChg chg="del">
          <ac:chgData name="João Paulo Negri" userId="ef37ef289f44585b" providerId="LiveId" clId="{5645809B-5C1F-438D-AD17-B456AA7C6A7D}" dt="2018-12-10T13:22:03.012" v="5" actId="478"/>
          <ac:spMkLst>
            <pc:docMk/>
            <pc:sldMk cId="0" sldId="285"/>
            <ac:spMk id="31" creationId="{00000000-0000-0000-0000-000000000000}"/>
          </ac:spMkLst>
        </pc:spChg>
        <pc:spChg chg="del">
          <ac:chgData name="João Paulo Negri" userId="ef37ef289f44585b" providerId="LiveId" clId="{5645809B-5C1F-438D-AD17-B456AA7C6A7D}" dt="2018-12-10T13:22:05.564" v="6" actId="478"/>
          <ac:spMkLst>
            <pc:docMk/>
            <pc:sldMk cId="0" sldId="285"/>
            <ac:spMk id="32" creationId="{00000000-0000-0000-0000-000000000000}"/>
          </ac:spMkLst>
        </pc:spChg>
        <pc:spChg chg="mod">
          <ac:chgData name="João Paulo Negri" userId="ef37ef289f44585b" providerId="LiveId" clId="{5645809B-5C1F-438D-AD17-B456AA7C6A7D}" dt="2018-12-10T14:12:56.143" v="369" actId="207"/>
          <ac:spMkLst>
            <pc:docMk/>
            <pc:sldMk cId="0" sldId="285"/>
            <ac:spMk id="31748" creationId="{00000000-0000-0000-0000-000000000000}"/>
          </ac:spMkLst>
        </pc:spChg>
        <pc:spChg chg="mod">
          <ac:chgData name="João Paulo Negri" userId="ef37ef289f44585b" providerId="LiveId" clId="{5645809B-5C1F-438D-AD17-B456AA7C6A7D}" dt="2018-12-10T14:12:19.134" v="361" actId="207"/>
          <ac:spMkLst>
            <pc:docMk/>
            <pc:sldMk cId="0" sldId="285"/>
            <ac:spMk id="31751" creationId="{00000000-0000-0000-0000-000000000000}"/>
          </ac:spMkLst>
        </pc:spChg>
        <pc:spChg chg="mod">
          <ac:chgData name="João Paulo Negri" userId="ef37ef289f44585b" providerId="LiveId" clId="{5645809B-5C1F-438D-AD17-B456AA7C6A7D}" dt="2018-12-10T14:12:25.476" v="362" actId="207"/>
          <ac:spMkLst>
            <pc:docMk/>
            <pc:sldMk cId="0" sldId="285"/>
            <ac:spMk id="31753" creationId="{00000000-0000-0000-0000-000000000000}"/>
          </ac:spMkLst>
        </pc:spChg>
        <pc:spChg chg="mod">
          <ac:chgData name="João Paulo Negri" userId="ef37ef289f44585b" providerId="LiveId" clId="{5645809B-5C1F-438D-AD17-B456AA7C6A7D}" dt="2018-12-10T14:12:32.223" v="364" actId="207"/>
          <ac:spMkLst>
            <pc:docMk/>
            <pc:sldMk cId="0" sldId="285"/>
            <ac:spMk id="31754" creationId="{00000000-0000-0000-0000-000000000000}"/>
          </ac:spMkLst>
        </pc:spChg>
        <pc:spChg chg="mod">
          <ac:chgData name="João Paulo Negri" userId="ef37ef289f44585b" providerId="LiveId" clId="{5645809B-5C1F-438D-AD17-B456AA7C6A7D}" dt="2018-12-10T14:12:36.699" v="365" actId="207"/>
          <ac:spMkLst>
            <pc:docMk/>
            <pc:sldMk cId="0" sldId="285"/>
            <ac:spMk id="31755" creationId="{00000000-0000-0000-0000-000000000000}"/>
          </ac:spMkLst>
        </pc:spChg>
        <pc:spChg chg="mod">
          <ac:chgData name="João Paulo Negri" userId="ef37ef289f44585b" providerId="LiveId" clId="{5645809B-5C1F-438D-AD17-B456AA7C6A7D}" dt="2018-12-10T14:12:40.930" v="366" actId="207"/>
          <ac:spMkLst>
            <pc:docMk/>
            <pc:sldMk cId="0" sldId="285"/>
            <ac:spMk id="31756" creationId="{00000000-0000-0000-0000-000000000000}"/>
          </ac:spMkLst>
        </pc:spChg>
        <pc:spChg chg="mod">
          <ac:chgData name="João Paulo Negri" userId="ef37ef289f44585b" providerId="LiveId" clId="{5645809B-5C1F-438D-AD17-B456AA7C6A7D}" dt="2018-12-10T14:12:44.916" v="367" actId="207"/>
          <ac:spMkLst>
            <pc:docMk/>
            <pc:sldMk cId="0" sldId="285"/>
            <ac:spMk id="31757" creationId="{00000000-0000-0000-0000-000000000000}"/>
          </ac:spMkLst>
        </pc:spChg>
        <pc:spChg chg="mod">
          <ac:chgData name="João Paulo Negri" userId="ef37ef289f44585b" providerId="LiveId" clId="{5645809B-5C1F-438D-AD17-B456AA7C6A7D}" dt="2018-12-10T14:12:48.038" v="368" actId="207"/>
          <ac:spMkLst>
            <pc:docMk/>
            <pc:sldMk cId="0" sldId="285"/>
            <ac:spMk id="31758" creationId="{00000000-0000-0000-0000-000000000000}"/>
          </ac:spMkLst>
        </pc:spChg>
      </pc:sldChg>
      <pc:sldChg chg="modSp">
        <pc:chgData name="João Paulo Negri" userId="ef37ef289f44585b" providerId="LiveId" clId="{5645809B-5C1F-438D-AD17-B456AA7C6A7D}" dt="2018-12-10T14:14:27.379" v="382" actId="14100"/>
        <pc:sldMkLst>
          <pc:docMk/>
          <pc:sldMk cId="3099130413" sldId="349"/>
        </pc:sldMkLst>
        <pc:spChg chg="mod">
          <ac:chgData name="João Paulo Negri" userId="ef37ef289f44585b" providerId="LiveId" clId="{5645809B-5C1F-438D-AD17-B456AA7C6A7D}" dt="2018-12-10T14:14:27.379" v="382" actId="14100"/>
          <ac:spMkLst>
            <pc:docMk/>
            <pc:sldMk cId="3099130413" sldId="349"/>
            <ac:spMk id="2" creationId="{00000000-0000-0000-0000-000000000000}"/>
          </ac:spMkLst>
        </pc:spChg>
      </pc:sldChg>
      <pc:sldChg chg="modSp">
        <pc:chgData name="João Paulo Negri" userId="ef37ef289f44585b" providerId="LiveId" clId="{5645809B-5C1F-438D-AD17-B456AA7C6A7D}" dt="2018-12-10T14:14:37.332" v="385" actId="1076"/>
        <pc:sldMkLst>
          <pc:docMk/>
          <pc:sldMk cId="70916833" sldId="350"/>
        </pc:sldMkLst>
        <pc:spChg chg="mod">
          <ac:chgData name="João Paulo Negri" userId="ef37ef289f44585b" providerId="LiveId" clId="{5645809B-5C1F-438D-AD17-B456AA7C6A7D}" dt="2018-12-10T14:14:37.332" v="385" actId="1076"/>
          <ac:spMkLst>
            <pc:docMk/>
            <pc:sldMk cId="70916833" sldId="350"/>
            <ac:spMk id="2" creationId="{00000000-0000-0000-0000-000000000000}"/>
          </ac:spMkLst>
        </pc:spChg>
        <pc:spChg chg="mod">
          <ac:chgData name="João Paulo Negri" userId="ef37ef289f44585b" providerId="LiveId" clId="{5645809B-5C1F-438D-AD17-B456AA7C6A7D}" dt="2018-12-10T13:29:35.111" v="28" actId="113"/>
          <ac:spMkLst>
            <pc:docMk/>
            <pc:sldMk cId="70916833" sldId="350"/>
            <ac:spMk id="3" creationId="{00000000-0000-0000-0000-000000000000}"/>
          </ac:spMkLst>
        </pc:spChg>
      </pc:sldChg>
      <pc:sldChg chg="modSp">
        <pc:chgData name="João Paulo Negri" userId="ef37ef289f44585b" providerId="LiveId" clId="{5645809B-5C1F-438D-AD17-B456AA7C6A7D}" dt="2018-12-10T14:14:48.109" v="387" actId="14100"/>
        <pc:sldMkLst>
          <pc:docMk/>
          <pc:sldMk cId="3368111394" sldId="351"/>
        </pc:sldMkLst>
        <pc:spChg chg="mod">
          <ac:chgData name="João Paulo Negri" userId="ef37ef289f44585b" providerId="LiveId" clId="{5645809B-5C1F-438D-AD17-B456AA7C6A7D}" dt="2018-12-10T14:14:48.109" v="387" actId="14100"/>
          <ac:spMkLst>
            <pc:docMk/>
            <pc:sldMk cId="3368111394" sldId="351"/>
            <ac:spMk id="2" creationId="{00000000-0000-0000-0000-000000000000}"/>
          </ac:spMkLst>
        </pc:spChg>
      </pc:sldChg>
      <pc:sldChg chg="modSp">
        <pc:chgData name="João Paulo Negri" userId="ef37ef289f44585b" providerId="LiveId" clId="{5645809B-5C1F-438D-AD17-B456AA7C6A7D}" dt="2018-12-10T14:14:57.018" v="388"/>
        <pc:sldMkLst>
          <pc:docMk/>
          <pc:sldMk cId="659086632" sldId="352"/>
        </pc:sldMkLst>
        <pc:spChg chg="mod">
          <ac:chgData name="João Paulo Negri" userId="ef37ef289f44585b" providerId="LiveId" clId="{5645809B-5C1F-438D-AD17-B456AA7C6A7D}" dt="2018-12-10T14:14:57.018" v="388"/>
          <ac:spMkLst>
            <pc:docMk/>
            <pc:sldMk cId="659086632" sldId="352"/>
            <ac:spMk id="2" creationId="{00000000-0000-0000-0000-000000000000}"/>
          </ac:spMkLst>
        </pc:spChg>
      </pc:sldChg>
      <pc:sldChg chg="modSp">
        <pc:chgData name="João Paulo Negri" userId="ef37ef289f44585b" providerId="LiveId" clId="{5645809B-5C1F-438D-AD17-B456AA7C6A7D}" dt="2018-12-10T14:15:14.694" v="391"/>
        <pc:sldMkLst>
          <pc:docMk/>
          <pc:sldMk cId="1212289745" sldId="353"/>
        </pc:sldMkLst>
        <pc:spChg chg="mod">
          <ac:chgData name="João Paulo Negri" userId="ef37ef289f44585b" providerId="LiveId" clId="{5645809B-5C1F-438D-AD17-B456AA7C6A7D}" dt="2018-12-10T14:15:14.694" v="391"/>
          <ac:spMkLst>
            <pc:docMk/>
            <pc:sldMk cId="1212289745" sldId="353"/>
            <ac:spMk id="2" creationId="{00000000-0000-0000-0000-000000000000}"/>
          </ac:spMkLst>
        </pc:spChg>
      </pc:sldChg>
      <pc:sldChg chg="modSp">
        <pc:chgData name="João Paulo Negri" userId="ef37ef289f44585b" providerId="LiveId" clId="{5645809B-5C1F-438D-AD17-B456AA7C6A7D}" dt="2018-12-10T14:15:24.460" v="393"/>
        <pc:sldMkLst>
          <pc:docMk/>
          <pc:sldMk cId="311627693" sldId="354"/>
        </pc:sldMkLst>
        <pc:spChg chg="mod">
          <ac:chgData name="João Paulo Negri" userId="ef37ef289f44585b" providerId="LiveId" clId="{5645809B-5C1F-438D-AD17-B456AA7C6A7D}" dt="2018-12-10T14:15:24.460" v="393"/>
          <ac:spMkLst>
            <pc:docMk/>
            <pc:sldMk cId="311627693" sldId="354"/>
            <ac:spMk id="2" creationId="{00000000-0000-0000-0000-000000000000}"/>
          </ac:spMkLst>
        </pc:spChg>
      </pc:sldChg>
      <pc:sldChg chg="modSp">
        <pc:chgData name="João Paulo Negri" userId="ef37ef289f44585b" providerId="LiveId" clId="{5645809B-5C1F-438D-AD17-B456AA7C6A7D}" dt="2018-12-10T14:15:37.798" v="395" actId="14100"/>
        <pc:sldMkLst>
          <pc:docMk/>
          <pc:sldMk cId="3686745413" sldId="355"/>
        </pc:sldMkLst>
        <pc:spChg chg="mod">
          <ac:chgData name="João Paulo Negri" userId="ef37ef289f44585b" providerId="LiveId" clId="{5645809B-5C1F-438D-AD17-B456AA7C6A7D}" dt="2018-12-10T14:15:37.798" v="395" actId="14100"/>
          <ac:spMkLst>
            <pc:docMk/>
            <pc:sldMk cId="3686745413" sldId="355"/>
            <ac:spMk id="2" creationId="{00000000-0000-0000-0000-000000000000}"/>
          </ac:spMkLst>
        </pc:spChg>
      </pc:sldChg>
      <pc:sldChg chg="modSp">
        <pc:chgData name="João Paulo Negri" userId="ef37ef289f44585b" providerId="LiveId" clId="{5645809B-5C1F-438D-AD17-B456AA7C6A7D}" dt="2018-12-10T14:15:56.487" v="398" actId="1076"/>
        <pc:sldMkLst>
          <pc:docMk/>
          <pc:sldMk cId="4077075084" sldId="356"/>
        </pc:sldMkLst>
        <pc:spChg chg="mod">
          <ac:chgData name="João Paulo Negri" userId="ef37ef289f44585b" providerId="LiveId" clId="{5645809B-5C1F-438D-AD17-B456AA7C6A7D}" dt="2018-12-10T14:15:56.487" v="398" actId="1076"/>
          <ac:spMkLst>
            <pc:docMk/>
            <pc:sldMk cId="4077075084" sldId="356"/>
            <ac:spMk id="2" creationId="{00000000-0000-0000-0000-000000000000}"/>
          </ac:spMkLst>
        </pc:spChg>
      </pc:sldChg>
      <pc:sldChg chg="modSp">
        <pc:chgData name="João Paulo Negri" userId="ef37ef289f44585b" providerId="LiveId" clId="{5645809B-5C1F-438D-AD17-B456AA7C6A7D}" dt="2018-12-10T14:16:19.775" v="400" actId="14100"/>
        <pc:sldMkLst>
          <pc:docMk/>
          <pc:sldMk cId="3297242177" sldId="357"/>
        </pc:sldMkLst>
        <pc:spChg chg="mod">
          <ac:chgData name="João Paulo Negri" userId="ef37ef289f44585b" providerId="LiveId" clId="{5645809B-5C1F-438D-AD17-B456AA7C6A7D}" dt="2018-12-10T14:16:19.775" v="400" actId="14100"/>
          <ac:spMkLst>
            <pc:docMk/>
            <pc:sldMk cId="3297242177" sldId="357"/>
            <ac:spMk id="2" creationId="{00000000-0000-0000-0000-000000000000}"/>
          </ac:spMkLst>
        </pc:spChg>
        <pc:spChg chg="mod">
          <ac:chgData name="João Paulo Negri" userId="ef37ef289f44585b" providerId="LiveId" clId="{5645809B-5C1F-438D-AD17-B456AA7C6A7D}" dt="2018-12-10T14:00:39.228" v="32" actId="113"/>
          <ac:spMkLst>
            <pc:docMk/>
            <pc:sldMk cId="3297242177" sldId="357"/>
            <ac:spMk id="15" creationId="{713A86C8-2916-403C-829E-9B87D662AB51}"/>
          </ac:spMkLst>
        </pc:spChg>
      </pc:sldChg>
      <pc:sldChg chg="addSp modSp add ord modNotesTx">
        <pc:chgData name="João Paulo Negri" userId="ef37ef289f44585b" providerId="LiveId" clId="{5645809B-5C1F-438D-AD17-B456AA7C6A7D}" dt="2018-12-10T14:17:36.949" v="434"/>
        <pc:sldMkLst>
          <pc:docMk/>
          <pc:sldMk cId="365840149" sldId="358"/>
        </pc:sldMkLst>
        <pc:spChg chg="mod">
          <ac:chgData name="João Paulo Negri" userId="ef37ef289f44585b" providerId="LiveId" clId="{5645809B-5C1F-438D-AD17-B456AA7C6A7D}" dt="2018-12-10T14:17:02.128" v="432"/>
          <ac:spMkLst>
            <pc:docMk/>
            <pc:sldMk cId="365840149" sldId="358"/>
            <ac:spMk id="2" creationId="{64F58928-8479-4592-A10D-815059FD1FB3}"/>
          </ac:spMkLst>
        </pc:spChg>
        <pc:spChg chg="mod">
          <ac:chgData name="João Paulo Negri" userId="ef37ef289f44585b" providerId="LiveId" clId="{5645809B-5C1F-438D-AD17-B456AA7C6A7D}" dt="2018-12-10T14:17:06.755" v="433" actId="14100"/>
          <ac:spMkLst>
            <pc:docMk/>
            <pc:sldMk cId="365840149" sldId="358"/>
            <ac:spMk id="3" creationId="{1677812A-4145-44FD-9B18-8ECBCD1CC30C}"/>
          </ac:spMkLst>
        </pc:spChg>
        <pc:picChg chg="add mod">
          <ac:chgData name="João Paulo Negri" userId="ef37ef289f44585b" providerId="LiveId" clId="{5645809B-5C1F-438D-AD17-B456AA7C6A7D}" dt="2018-12-10T14:11:38.791" v="359" actId="1076"/>
          <ac:picMkLst>
            <pc:docMk/>
            <pc:sldMk cId="365840149" sldId="358"/>
            <ac:picMk id="5" creationId="{6743AD69-A83F-4CFB-9C62-2E8F0DF2660B}"/>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94322D3-EB7A-4CEC-B146-ED73712F690B}" type="datetimeFigureOut">
              <a:rPr lang="pt-BR" smtClean="0"/>
              <a:t>10/12/2018</a:t>
            </a:fld>
            <a:endParaRPr lang="pt-B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06C9AC6-E5C0-462D-8D87-AB0D7BE8CFBB}" type="slidenum">
              <a:rPr lang="pt-BR" smtClean="0"/>
              <a:t>‹#›</a:t>
            </a:fld>
            <a:endParaRPr lang="pt-BR"/>
          </a:p>
        </p:txBody>
      </p:sp>
    </p:spTree>
    <p:extLst>
      <p:ext uri="{BB962C8B-B14F-4D97-AF65-F5344CB8AC3E}">
        <p14:creationId xmlns:p14="http://schemas.microsoft.com/office/powerpoint/2010/main" val="28908855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AA35A3-B76B-4C5C-9525-3B926251BD74}" type="datetimeFigureOut">
              <a:rPr lang="pt-BR" smtClean="0"/>
              <a:t>10/12/2018</a:t>
            </a:fld>
            <a:endParaRPr lang="pt-B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4D5867-9D73-4445-855D-36461B93188B}" type="slidenum">
              <a:rPr lang="pt-BR" smtClean="0"/>
              <a:t>‹#›</a:t>
            </a:fld>
            <a:endParaRPr lang="pt-BR"/>
          </a:p>
        </p:txBody>
      </p:sp>
    </p:spTree>
    <p:extLst>
      <p:ext uri="{BB962C8B-B14F-4D97-AF65-F5344CB8AC3E}">
        <p14:creationId xmlns:p14="http://schemas.microsoft.com/office/powerpoint/2010/main" val="35927393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DB48F4E6-7073-485B-9762-577EA069DF76}" type="slidenum">
              <a:rPr lang="pt-BR" smtClean="0"/>
              <a:pPr/>
              <a:t>3</a:t>
            </a:fld>
            <a:endParaRPr lang="pt-BR"/>
          </a:p>
        </p:txBody>
      </p:sp>
    </p:spTree>
    <p:extLst>
      <p:ext uri="{BB962C8B-B14F-4D97-AF65-F5344CB8AC3E}">
        <p14:creationId xmlns:p14="http://schemas.microsoft.com/office/powerpoint/2010/main" val="2297073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t>“Risk is overrated. Ruin is underrated.” – Ravi Jain, </a:t>
            </a:r>
            <a:r>
              <a:rPr lang="en-US" sz="1200" i="1" dirty="0" err="1"/>
              <a:t>endossado</a:t>
            </a:r>
            <a:r>
              <a:rPr lang="en-US" sz="1200" i="1" dirty="0"/>
              <a:t> por </a:t>
            </a:r>
            <a:r>
              <a:rPr lang="en-US" sz="1200" i="1" dirty="0" err="1"/>
              <a:t>Nassin</a:t>
            </a:r>
            <a:r>
              <a:rPr lang="en-US" sz="1200" i="1" dirty="0"/>
              <a:t> Nicholas </a:t>
            </a:r>
            <a:r>
              <a:rPr lang="en-US" sz="1200" i="1" dirty="0" err="1"/>
              <a:t>Taleb</a:t>
            </a:r>
            <a:endParaRPr lang="pt-BR" sz="1200" i="1" dirty="0"/>
          </a:p>
          <a:p>
            <a:endParaRPr lang="pt-BR" dirty="0"/>
          </a:p>
        </p:txBody>
      </p:sp>
      <p:sp>
        <p:nvSpPr>
          <p:cNvPr id="4" name="Slide Number Placeholder 3"/>
          <p:cNvSpPr>
            <a:spLocks noGrp="1"/>
          </p:cNvSpPr>
          <p:nvPr>
            <p:ph type="sldNum" sz="quarter" idx="5"/>
          </p:nvPr>
        </p:nvSpPr>
        <p:spPr/>
        <p:txBody>
          <a:bodyPr/>
          <a:lstStyle/>
          <a:p>
            <a:fld id="{ED4D5867-9D73-4445-855D-36461B93188B}" type="slidenum">
              <a:rPr lang="pt-BR" smtClean="0"/>
              <a:t>8</a:t>
            </a:fld>
            <a:endParaRPr lang="pt-BR"/>
          </a:p>
        </p:txBody>
      </p:sp>
    </p:spTree>
    <p:extLst>
      <p:ext uri="{BB962C8B-B14F-4D97-AF65-F5344CB8AC3E}">
        <p14:creationId xmlns:p14="http://schemas.microsoft.com/office/powerpoint/2010/main" val="2802656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pt-B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pt-BR"/>
          </a:p>
        </p:txBody>
      </p:sp>
      <p:sp>
        <p:nvSpPr>
          <p:cNvPr id="4" name="Date Placeholder 3"/>
          <p:cNvSpPr>
            <a:spLocks noGrp="1"/>
          </p:cNvSpPr>
          <p:nvPr>
            <p:ph type="dt" sz="half" idx="10"/>
          </p:nvPr>
        </p:nvSpPr>
        <p:spPr/>
        <p:txBody>
          <a:bodyPr/>
          <a:lstStyle/>
          <a:p>
            <a:fld id="{0ACCDCE4-36FE-4D4E-ACCD-28E29E5C8F27}" type="datetime1">
              <a:rPr lang="pt-BR" smtClean="0"/>
              <a:t>10/12/2018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0A853B3-3077-42D2-89A8-89CFA0BA9FC0}" type="slidenum">
              <a:rPr lang="pt-BR" smtClean="0"/>
              <a:t>‹#›</a:t>
            </a:fld>
            <a:endParaRPr lang="pt-BR"/>
          </a:p>
        </p:txBody>
      </p:sp>
    </p:spTree>
    <p:extLst>
      <p:ext uri="{BB962C8B-B14F-4D97-AF65-F5344CB8AC3E}">
        <p14:creationId xmlns:p14="http://schemas.microsoft.com/office/powerpoint/2010/main" val="1952400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t-B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4" name="Date Placeholder 3"/>
          <p:cNvSpPr>
            <a:spLocks noGrp="1"/>
          </p:cNvSpPr>
          <p:nvPr>
            <p:ph type="dt" sz="half" idx="10"/>
          </p:nvPr>
        </p:nvSpPr>
        <p:spPr/>
        <p:txBody>
          <a:bodyPr/>
          <a:lstStyle/>
          <a:p>
            <a:fld id="{556EF2D5-12F0-4469-8AEE-86850FA4D0F8}" type="datetime1">
              <a:rPr lang="pt-BR" smtClean="0"/>
              <a:t>10/12/2018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0A853B3-3077-42D2-89A8-89CFA0BA9FC0}" type="slidenum">
              <a:rPr lang="pt-BR" smtClean="0"/>
              <a:t>‹#›</a:t>
            </a:fld>
            <a:endParaRPr lang="pt-BR"/>
          </a:p>
        </p:txBody>
      </p:sp>
    </p:spTree>
    <p:extLst>
      <p:ext uri="{BB962C8B-B14F-4D97-AF65-F5344CB8AC3E}">
        <p14:creationId xmlns:p14="http://schemas.microsoft.com/office/powerpoint/2010/main" val="1199946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pt-B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4" name="Date Placeholder 3"/>
          <p:cNvSpPr>
            <a:spLocks noGrp="1"/>
          </p:cNvSpPr>
          <p:nvPr>
            <p:ph type="dt" sz="half" idx="10"/>
          </p:nvPr>
        </p:nvSpPr>
        <p:spPr/>
        <p:txBody>
          <a:bodyPr/>
          <a:lstStyle/>
          <a:p>
            <a:fld id="{400092F3-2AB6-4CB3-BF81-B8F7B0E2B114}" type="datetime1">
              <a:rPr lang="pt-BR" smtClean="0"/>
              <a:t>10/12/2018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0A853B3-3077-42D2-89A8-89CFA0BA9FC0}" type="slidenum">
              <a:rPr lang="pt-BR" smtClean="0"/>
              <a:t>‹#›</a:t>
            </a:fld>
            <a:endParaRPr lang="pt-BR"/>
          </a:p>
        </p:txBody>
      </p:sp>
    </p:spTree>
    <p:extLst>
      <p:ext uri="{BB962C8B-B14F-4D97-AF65-F5344CB8AC3E}">
        <p14:creationId xmlns:p14="http://schemas.microsoft.com/office/powerpoint/2010/main" val="2431202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t-B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4" name="Date Placeholder 3"/>
          <p:cNvSpPr>
            <a:spLocks noGrp="1"/>
          </p:cNvSpPr>
          <p:nvPr>
            <p:ph type="dt" sz="half" idx="10"/>
          </p:nvPr>
        </p:nvSpPr>
        <p:spPr/>
        <p:txBody>
          <a:bodyPr/>
          <a:lstStyle/>
          <a:p>
            <a:fld id="{F86D38A0-D5C6-4E02-B4B1-67B06A761A9F}" type="datetime1">
              <a:rPr lang="pt-BR" smtClean="0"/>
              <a:t>10/12/2018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0A853B3-3077-42D2-89A8-89CFA0BA9FC0}" type="slidenum">
              <a:rPr lang="pt-BR" smtClean="0"/>
              <a:t>‹#›</a:t>
            </a:fld>
            <a:endParaRPr lang="pt-BR"/>
          </a:p>
        </p:txBody>
      </p:sp>
    </p:spTree>
    <p:extLst>
      <p:ext uri="{BB962C8B-B14F-4D97-AF65-F5344CB8AC3E}">
        <p14:creationId xmlns:p14="http://schemas.microsoft.com/office/powerpoint/2010/main" val="3850631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pt-B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55179C5-D060-4919-9BF3-74B1FD46AEC5}" type="datetime1">
              <a:rPr lang="pt-BR" smtClean="0"/>
              <a:t>10/12/2018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0A853B3-3077-42D2-89A8-89CFA0BA9FC0}" type="slidenum">
              <a:rPr lang="pt-BR" smtClean="0"/>
              <a:t>‹#›</a:t>
            </a:fld>
            <a:endParaRPr lang="pt-BR"/>
          </a:p>
        </p:txBody>
      </p:sp>
    </p:spTree>
    <p:extLst>
      <p:ext uri="{BB962C8B-B14F-4D97-AF65-F5344CB8AC3E}">
        <p14:creationId xmlns:p14="http://schemas.microsoft.com/office/powerpoint/2010/main" val="216935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t-B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5" name="Date Placeholder 4"/>
          <p:cNvSpPr>
            <a:spLocks noGrp="1"/>
          </p:cNvSpPr>
          <p:nvPr>
            <p:ph type="dt" sz="half" idx="10"/>
          </p:nvPr>
        </p:nvSpPr>
        <p:spPr/>
        <p:txBody>
          <a:bodyPr/>
          <a:lstStyle/>
          <a:p>
            <a:fld id="{C9A0161C-0711-4A49-AF2E-13F690FC5855}" type="datetime1">
              <a:rPr lang="pt-BR" smtClean="0"/>
              <a:t>10/12/2018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50A853B3-3077-42D2-89A8-89CFA0BA9FC0}" type="slidenum">
              <a:rPr lang="pt-BR" smtClean="0"/>
              <a:t>‹#›</a:t>
            </a:fld>
            <a:endParaRPr lang="pt-BR"/>
          </a:p>
        </p:txBody>
      </p:sp>
    </p:spTree>
    <p:extLst>
      <p:ext uri="{BB962C8B-B14F-4D97-AF65-F5344CB8AC3E}">
        <p14:creationId xmlns:p14="http://schemas.microsoft.com/office/powerpoint/2010/main" val="2230297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pt-B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7" name="Date Placeholder 6"/>
          <p:cNvSpPr>
            <a:spLocks noGrp="1"/>
          </p:cNvSpPr>
          <p:nvPr>
            <p:ph type="dt" sz="half" idx="10"/>
          </p:nvPr>
        </p:nvSpPr>
        <p:spPr/>
        <p:txBody>
          <a:bodyPr/>
          <a:lstStyle/>
          <a:p>
            <a:fld id="{AC2FEC8A-B058-4C4C-9D51-4688E2EB83AA}" type="datetime1">
              <a:rPr lang="pt-BR" smtClean="0"/>
              <a:t>10/12/2018</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50A853B3-3077-42D2-89A8-89CFA0BA9FC0}" type="slidenum">
              <a:rPr lang="pt-BR" smtClean="0"/>
              <a:t>‹#›</a:t>
            </a:fld>
            <a:endParaRPr lang="pt-BR"/>
          </a:p>
        </p:txBody>
      </p:sp>
    </p:spTree>
    <p:extLst>
      <p:ext uri="{BB962C8B-B14F-4D97-AF65-F5344CB8AC3E}">
        <p14:creationId xmlns:p14="http://schemas.microsoft.com/office/powerpoint/2010/main" val="1806269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t-BR"/>
          </a:p>
        </p:txBody>
      </p:sp>
      <p:sp>
        <p:nvSpPr>
          <p:cNvPr id="3" name="Date Placeholder 2"/>
          <p:cNvSpPr>
            <a:spLocks noGrp="1"/>
          </p:cNvSpPr>
          <p:nvPr>
            <p:ph type="dt" sz="half" idx="10"/>
          </p:nvPr>
        </p:nvSpPr>
        <p:spPr/>
        <p:txBody>
          <a:bodyPr/>
          <a:lstStyle/>
          <a:p>
            <a:fld id="{442CDDA9-6551-4458-AB5A-2F177AE8A6E2}" type="datetime1">
              <a:rPr lang="pt-BR" smtClean="0"/>
              <a:t>10/12/2018</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50A853B3-3077-42D2-89A8-89CFA0BA9FC0}" type="slidenum">
              <a:rPr lang="pt-BR" smtClean="0"/>
              <a:t>‹#›</a:t>
            </a:fld>
            <a:endParaRPr lang="pt-BR"/>
          </a:p>
        </p:txBody>
      </p:sp>
    </p:spTree>
    <p:extLst>
      <p:ext uri="{BB962C8B-B14F-4D97-AF65-F5344CB8AC3E}">
        <p14:creationId xmlns:p14="http://schemas.microsoft.com/office/powerpoint/2010/main" val="2066634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AEE2A8-D038-4202-B284-BA93BCE9B6BE}" type="datetime1">
              <a:rPr lang="pt-BR" smtClean="0"/>
              <a:t>10/12/2018</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50A853B3-3077-42D2-89A8-89CFA0BA9FC0}" type="slidenum">
              <a:rPr lang="pt-BR" smtClean="0"/>
              <a:t>‹#›</a:t>
            </a:fld>
            <a:endParaRPr lang="pt-BR"/>
          </a:p>
        </p:txBody>
      </p:sp>
    </p:spTree>
    <p:extLst>
      <p:ext uri="{BB962C8B-B14F-4D97-AF65-F5344CB8AC3E}">
        <p14:creationId xmlns:p14="http://schemas.microsoft.com/office/powerpoint/2010/main" val="1337450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pt-B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87F5304-BA91-44E5-B617-531BDD11DD74}" type="datetime1">
              <a:rPr lang="pt-BR" smtClean="0"/>
              <a:t>10/12/2018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50A853B3-3077-42D2-89A8-89CFA0BA9FC0}" type="slidenum">
              <a:rPr lang="pt-BR" smtClean="0"/>
              <a:t>‹#›</a:t>
            </a:fld>
            <a:endParaRPr lang="pt-BR"/>
          </a:p>
        </p:txBody>
      </p:sp>
    </p:spTree>
    <p:extLst>
      <p:ext uri="{BB962C8B-B14F-4D97-AF65-F5344CB8AC3E}">
        <p14:creationId xmlns:p14="http://schemas.microsoft.com/office/powerpoint/2010/main" val="329796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pt-B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A92C2EC-8C7C-4199-A17D-743652492D57}" type="datetime1">
              <a:rPr lang="pt-BR" smtClean="0"/>
              <a:t>10/12/2018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50A853B3-3077-42D2-89A8-89CFA0BA9FC0}" type="slidenum">
              <a:rPr lang="pt-BR" smtClean="0"/>
              <a:t>‹#›</a:t>
            </a:fld>
            <a:endParaRPr lang="pt-BR"/>
          </a:p>
        </p:txBody>
      </p:sp>
    </p:spTree>
    <p:extLst>
      <p:ext uri="{BB962C8B-B14F-4D97-AF65-F5344CB8AC3E}">
        <p14:creationId xmlns:p14="http://schemas.microsoft.com/office/powerpoint/2010/main" val="3569936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pt-B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pt-B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50FB21-FAC6-430D-9023-9B1788ED7C37}" type="datetime1">
              <a:rPr lang="pt-BR" smtClean="0"/>
              <a:t>10/12/2018</a:t>
            </a:fld>
            <a:endParaRPr lang="pt-B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A853B3-3077-42D2-89A8-89CFA0BA9FC0}" type="slidenum">
              <a:rPr lang="pt-BR" smtClean="0"/>
              <a:t>‹#›</a:t>
            </a:fld>
            <a:endParaRPr lang="pt-BR"/>
          </a:p>
        </p:txBody>
      </p:sp>
    </p:spTree>
    <p:extLst>
      <p:ext uri="{BB962C8B-B14F-4D97-AF65-F5344CB8AC3E}">
        <p14:creationId xmlns:p14="http://schemas.microsoft.com/office/powerpoint/2010/main" val="1007858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24148"/>
            <a:ext cx="10515600" cy="4683953"/>
          </a:xfrm>
        </p:spPr>
        <p:txBody>
          <a:bodyPr>
            <a:normAutofit/>
          </a:bodyPr>
          <a:lstStyle/>
          <a:p>
            <a:pPr algn="ctr"/>
            <a:br>
              <a:rPr lang="pt-BR" dirty="0"/>
            </a:br>
            <a:r>
              <a:rPr lang="pt-BR" sz="7300" b="1" dirty="0">
                <a:effectLst>
                  <a:outerShdw blurRad="38100" dist="38100" dir="2700000" algn="tl">
                    <a:srgbClr val="000000">
                      <a:alpha val="43137"/>
                    </a:srgbClr>
                  </a:outerShdw>
                </a:effectLst>
              </a:rPr>
              <a:t>Risco de Contraparte</a:t>
            </a:r>
            <a:br>
              <a:rPr lang="pt-BR" sz="7300" b="1" dirty="0">
                <a:effectLst>
                  <a:outerShdw blurRad="38100" dist="38100" dir="2700000" algn="tl">
                    <a:srgbClr val="000000">
                      <a:alpha val="43137"/>
                    </a:srgbClr>
                  </a:outerShdw>
                </a:effectLst>
              </a:rPr>
            </a:br>
            <a:r>
              <a:rPr lang="pt-BR" b="1" i="1" dirty="0">
                <a:effectLst>
                  <a:outerShdw blurRad="38100" dist="38100" dir="2700000" algn="tl">
                    <a:srgbClr val="000000">
                      <a:alpha val="43137"/>
                    </a:srgbClr>
                  </a:outerShdw>
                </a:effectLst>
              </a:rPr>
              <a:t>Visão de uma Instituição Financeira</a:t>
            </a:r>
            <a:br>
              <a:rPr lang="pt-BR" dirty="0"/>
            </a:br>
            <a:br>
              <a:rPr lang="pt-BR" dirty="0"/>
            </a:br>
            <a:br>
              <a:rPr lang="pt-BR" dirty="0"/>
            </a:br>
            <a:br>
              <a:rPr lang="pt-BR" sz="4000" dirty="0"/>
            </a:br>
            <a:endParaRPr lang="pt-BR" sz="4000" dirty="0"/>
          </a:p>
        </p:txBody>
      </p:sp>
      <p:sp>
        <p:nvSpPr>
          <p:cNvPr id="3" name="TextBox 2"/>
          <p:cNvSpPr txBox="1"/>
          <p:nvPr/>
        </p:nvSpPr>
        <p:spPr>
          <a:xfrm>
            <a:off x="6334539" y="5632176"/>
            <a:ext cx="4890052" cy="461665"/>
          </a:xfrm>
          <a:prstGeom prst="rect">
            <a:avLst/>
          </a:prstGeom>
          <a:noFill/>
        </p:spPr>
        <p:txBody>
          <a:bodyPr wrap="square" rtlCol="0">
            <a:spAutoFit/>
          </a:bodyPr>
          <a:lstStyle/>
          <a:p>
            <a:pPr algn="r"/>
            <a:r>
              <a:rPr lang="pt-BR" sz="2400" b="1" dirty="0"/>
              <a:t>12/dez/2018</a:t>
            </a:r>
          </a:p>
        </p:txBody>
      </p:sp>
      <p:sp>
        <p:nvSpPr>
          <p:cNvPr id="7" name="Slide Number Placeholder 6"/>
          <p:cNvSpPr>
            <a:spLocks noGrp="1"/>
          </p:cNvSpPr>
          <p:nvPr>
            <p:ph type="sldNum" sz="quarter" idx="12"/>
          </p:nvPr>
        </p:nvSpPr>
        <p:spPr/>
        <p:txBody>
          <a:bodyPr/>
          <a:lstStyle/>
          <a:p>
            <a:fld id="{50A853B3-3077-42D2-89A8-89CFA0BA9FC0}" type="slidenum">
              <a:rPr lang="pt-BR" smtClean="0"/>
              <a:t>1</a:t>
            </a:fld>
            <a:endParaRPr lang="pt-BR" dirty="0"/>
          </a:p>
        </p:txBody>
      </p:sp>
      <p:pic>
        <p:nvPicPr>
          <p:cNvPr id="5" name="Picture 4">
            <a:extLst>
              <a:ext uri="{FF2B5EF4-FFF2-40B4-BE49-F238E27FC236}">
                <a16:creationId xmlns:a16="http://schemas.microsoft.com/office/drawing/2014/main" id="{9E916CE0-BC5C-4F82-89E8-502380DB9B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1479" y="301961"/>
            <a:ext cx="1778405" cy="635145"/>
          </a:xfrm>
          <a:prstGeom prst="rect">
            <a:avLst/>
          </a:prstGeom>
        </p:spPr>
      </p:pic>
    </p:spTree>
    <p:extLst>
      <p:ext uri="{BB962C8B-B14F-4D97-AF65-F5344CB8AC3E}">
        <p14:creationId xmlns:p14="http://schemas.microsoft.com/office/powerpoint/2010/main" val="2627676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0A853B3-3077-42D2-89A8-89CFA0BA9FC0}" type="slidenum">
              <a:rPr lang="pt-BR" smtClean="0"/>
              <a:t>10</a:t>
            </a:fld>
            <a:endParaRPr lang="pt-BR"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1479" y="301961"/>
            <a:ext cx="1778405" cy="635145"/>
          </a:xfrm>
          <a:prstGeom prst="rect">
            <a:avLst/>
          </a:prstGeom>
        </p:spPr>
      </p:pic>
      <p:sp>
        <p:nvSpPr>
          <p:cNvPr id="2" name="TextBox 1"/>
          <p:cNvSpPr txBox="1"/>
          <p:nvPr/>
        </p:nvSpPr>
        <p:spPr>
          <a:xfrm>
            <a:off x="3012558" y="475441"/>
            <a:ext cx="6210300" cy="1508105"/>
          </a:xfrm>
          <a:prstGeom prst="rect">
            <a:avLst/>
          </a:prstGeom>
          <a:noFill/>
        </p:spPr>
        <p:txBody>
          <a:bodyPr wrap="square" rtlCol="0">
            <a:spAutoFit/>
          </a:bodyPr>
          <a:lstStyle/>
          <a:p>
            <a:pPr algn="ctr"/>
            <a:r>
              <a:rPr lang="pt-BR" sz="3600" b="1" dirty="0"/>
              <a:t>RISCO DE CONTRAPARTE</a:t>
            </a:r>
          </a:p>
          <a:p>
            <a:pPr algn="ctr"/>
            <a:r>
              <a:rPr lang="pt-BR" sz="2800" b="1" dirty="0"/>
              <a:t>INFRAESTRUTURA E TECNOLOGIA</a:t>
            </a:r>
          </a:p>
          <a:p>
            <a:pPr algn="ctr"/>
            <a:endParaRPr lang="pt-BR" sz="2800" b="1" dirty="0"/>
          </a:p>
        </p:txBody>
      </p:sp>
      <p:sp>
        <p:nvSpPr>
          <p:cNvPr id="4" name="Rectangle 3">
            <a:extLst>
              <a:ext uri="{FF2B5EF4-FFF2-40B4-BE49-F238E27FC236}">
                <a16:creationId xmlns:a16="http://schemas.microsoft.com/office/drawing/2014/main" id="{1D4CCD26-39BB-44E6-8437-C60939E1C7C6}"/>
              </a:ext>
            </a:extLst>
          </p:cNvPr>
          <p:cNvSpPr/>
          <p:nvPr/>
        </p:nvSpPr>
        <p:spPr>
          <a:xfrm>
            <a:off x="452344" y="1908317"/>
            <a:ext cx="1548850" cy="437322"/>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Cliente</a:t>
            </a:r>
          </a:p>
        </p:txBody>
      </p:sp>
      <p:sp>
        <p:nvSpPr>
          <p:cNvPr id="8" name="Rectangle 7">
            <a:extLst>
              <a:ext uri="{FF2B5EF4-FFF2-40B4-BE49-F238E27FC236}">
                <a16:creationId xmlns:a16="http://schemas.microsoft.com/office/drawing/2014/main" id="{8B6182CA-E9AD-466A-B699-5FA99140C658}"/>
              </a:ext>
            </a:extLst>
          </p:cNvPr>
          <p:cNvSpPr/>
          <p:nvPr/>
        </p:nvSpPr>
        <p:spPr>
          <a:xfrm>
            <a:off x="2630912" y="1835429"/>
            <a:ext cx="1548850" cy="583096"/>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Análise do Cliente</a:t>
            </a:r>
          </a:p>
        </p:txBody>
      </p:sp>
      <p:sp>
        <p:nvSpPr>
          <p:cNvPr id="10" name="Rectangle 9">
            <a:extLst>
              <a:ext uri="{FF2B5EF4-FFF2-40B4-BE49-F238E27FC236}">
                <a16:creationId xmlns:a16="http://schemas.microsoft.com/office/drawing/2014/main" id="{B5971425-99C3-4686-AF8F-DCA41982BFB4}"/>
              </a:ext>
            </a:extLst>
          </p:cNvPr>
          <p:cNvSpPr/>
          <p:nvPr/>
        </p:nvSpPr>
        <p:spPr>
          <a:xfrm>
            <a:off x="4933475" y="1702704"/>
            <a:ext cx="1548850" cy="839566"/>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Cadastro e Habilitação de Conta do Cliente</a:t>
            </a:r>
          </a:p>
        </p:txBody>
      </p:sp>
      <p:sp>
        <p:nvSpPr>
          <p:cNvPr id="11" name="Rectangle 10">
            <a:extLst>
              <a:ext uri="{FF2B5EF4-FFF2-40B4-BE49-F238E27FC236}">
                <a16:creationId xmlns:a16="http://schemas.microsoft.com/office/drawing/2014/main" id="{98179F97-6F4A-496F-9FF9-5866A52F3FB4}"/>
              </a:ext>
            </a:extLst>
          </p:cNvPr>
          <p:cNvSpPr/>
          <p:nvPr/>
        </p:nvSpPr>
        <p:spPr>
          <a:xfrm>
            <a:off x="7236038" y="1702704"/>
            <a:ext cx="1548850" cy="839566"/>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Questionário </a:t>
            </a:r>
            <a:r>
              <a:rPr lang="pt-BR" sz="1600" i="1" dirty="0" err="1">
                <a:solidFill>
                  <a:schemeClr val="tx1"/>
                </a:solidFill>
              </a:rPr>
              <a:t>Suitability</a:t>
            </a:r>
            <a:endParaRPr lang="pt-BR" sz="1600" i="1" dirty="0">
              <a:solidFill>
                <a:schemeClr val="tx1"/>
              </a:solidFill>
            </a:endParaRPr>
          </a:p>
        </p:txBody>
      </p:sp>
      <p:sp>
        <p:nvSpPr>
          <p:cNvPr id="12" name="Rectangle 11">
            <a:extLst>
              <a:ext uri="{FF2B5EF4-FFF2-40B4-BE49-F238E27FC236}">
                <a16:creationId xmlns:a16="http://schemas.microsoft.com/office/drawing/2014/main" id="{7A4F8306-C20F-4CF5-937D-F90F8AED751B}"/>
              </a:ext>
            </a:extLst>
          </p:cNvPr>
          <p:cNvSpPr/>
          <p:nvPr/>
        </p:nvSpPr>
        <p:spPr>
          <a:xfrm>
            <a:off x="9538601" y="1689452"/>
            <a:ext cx="1548850" cy="850412"/>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Definição Perfil do Cliente</a:t>
            </a:r>
          </a:p>
        </p:txBody>
      </p:sp>
      <p:sp>
        <p:nvSpPr>
          <p:cNvPr id="13" name="Rectangle 12">
            <a:extLst>
              <a:ext uri="{FF2B5EF4-FFF2-40B4-BE49-F238E27FC236}">
                <a16:creationId xmlns:a16="http://schemas.microsoft.com/office/drawing/2014/main" id="{0A31818B-8C6B-4EE0-A4DA-ED16A07741BE}"/>
              </a:ext>
            </a:extLst>
          </p:cNvPr>
          <p:cNvSpPr/>
          <p:nvPr/>
        </p:nvSpPr>
        <p:spPr>
          <a:xfrm>
            <a:off x="9538601" y="2951817"/>
            <a:ext cx="1548850" cy="1424889"/>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Definição dos derivativos e volume que desejam ser operados pelo cliente</a:t>
            </a:r>
          </a:p>
        </p:txBody>
      </p:sp>
      <p:sp>
        <p:nvSpPr>
          <p:cNvPr id="14" name="Rectangle 13">
            <a:extLst>
              <a:ext uri="{FF2B5EF4-FFF2-40B4-BE49-F238E27FC236}">
                <a16:creationId xmlns:a16="http://schemas.microsoft.com/office/drawing/2014/main" id="{246A1CA2-312F-4CE4-8C92-3D6D35F7F8BB}"/>
              </a:ext>
            </a:extLst>
          </p:cNvPr>
          <p:cNvSpPr/>
          <p:nvPr/>
        </p:nvSpPr>
        <p:spPr>
          <a:xfrm>
            <a:off x="7236038" y="2962053"/>
            <a:ext cx="1548850" cy="1424889"/>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Cálculo da Chamada de Margem Inicial ou Adicional</a:t>
            </a:r>
          </a:p>
          <a:p>
            <a:pPr algn="ctr"/>
            <a:r>
              <a:rPr lang="pt-BR" sz="1600" dirty="0">
                <a:solidFill>
                  <a:schemeClr val="tx1"/>
                </a:solidFill>
              </a:rPr>
              <a:t>(Risco Fracionário)</a:t>
            </a:r>
          </a:p>
        </p:txBody>
      </p:sp>
      <p:sp>
        <p:nvSpPr>
          <p:cNvPr id="15" name="Rectangle 14">
            <a:extLst>
              <a:ext uri="{FF2B5EF4-FFF2-40B4-BE49-F238E27FC236}">
                <a16:creationId xmlns:a16="http://schemas.microsoft.com/office/drawing/2014/main" id="{63774ABD-BC99-4E40-BF67-584672D464E6}"/>
              </a:ext>
            </a:extLst>
          </p:cNvPr>
          <p:cNvSpPr/>
          <p:nvPr/>
        </p:nvSpPr>
        <p:spPr>
          <a:xfrm>
            <a:off x="4933475" y="2962052"/>
            <a:ext cx="1548850" cy="1424889"/>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Chamada de margem Inicial ou Adicional </a:t>
            </a:r>
          </a:p>
        </p:txBody>
      </p:sp>
      <p:sp>
        <p:nvSpPr>
          <p:cNvPr id="16" name="Rectangle 15">
            <a:extLst>
              <a:ext uri="{FF2B5EF4-FFF2-40B4-BE49-F238E27FC236}">
                <a16:creationId xmlns:a16="http://schemas.microsoft.com/office/drawing/2014/main" id="{4AFE9939-FB77-485E-BA26-D097C2C00660}"/>
              </a:ext>
            </a:extLst>
          </p:cNvPr>
          <p:cNvSpPr/>
          <p:nvPr/>
        </p:nvSpPr>
        <p:spPr>
          <a:xfrm>
            <a:off x="9544530" y="5049805"/>
            <a:ext cx="1548850" cy="804314"/>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Contrato Geral de Derivativos</a:t>
            </a:r>
          </a:p>
        </p:txBody>
      </p:sp>
      <p:sp>
        <p:nvSpPr>
          <p:cNvPr id="17" name="Rectangle 16">
            <a:extLst>
              <a:ext uri="{FF2B5EF4-FFF2-40B4-BE49-F238E27FC236}">
                <a16:creationId xmlns:a16="http://schemas.microsoft.com/office/drawing/2014/main" id="{A310C1D5-77FE-4E49-9E7E-FD7C9C2E81A8}"/>
              </a:ext>
            </a:extLst>
          </p:cNvPr>
          <p:cNvSpPr/>
          <p:nvPr/>
        </p:nvSpPr>
        <p:spPr>
          <a:xfrm>
            <a:off x="7236038" y="4863165"/>
            <a:ext cx="1548850" cy="1177595"/>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Análise e Aprovação pelo Departamento Jurídico</a:t>
            </a:r>
          </a:p>
        </p:txBody>
      </p:sp>
      <p:sp>
        <p:nvSpPr>
          <p:cNvPr id="18" name="Rectangle 17">
            <a:extLst>
              <a:ext uri="{FF2B5EF4-FFF2-40B4-BE49-F238E27FC236}">
                <a16:creationId xmlns:a16="http://schemas.microsoft.com/office/drawing/2014/main" id="{756D6F12-FEDE-4F9D-B555-7C19E8A213DE}"/>
              </a:ext>
            </a:extLst>
          </p:cNvPr>
          <p:cNvSpPr/>
          <p:nvPr/>
        </p:nvSpPr>
        <p:spPr>
          <a:xfrm>
            <a:off x="4933475" y="4863165"/>
            <a:ext cx="1548850" cy="1177595"/>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Análise e Aprovação de Crédito e das Garantias</a:t>
            </a:r>
          </a:p>
        </p:txBody>
      </p:sp>
      <p:sp>
        <p:nvSpPr>
          <p:cNvPr id="19" name="Rectangle 18">
            <a:extLst>
              <a:ext uri="{FF2B5EF4-FFF2-40B4-BE49-F238E27FC236}">
                <a16:creationId xmlns:a16="http://schemas.microsoft.com/office/drawing/2014/main" id="{38D7C008-9606-4F3E-BD18-D46539A1AB9F}"/>
              </a:ext>
            </a:extLst>
          </p:cNvPr>
          <p:cNvSpPr/>
          <p:nvPr/>
        </p:nvSpPr>
        <p:spPr>
          <a:xfrm>
            <a:off x="2614287" y="4860707"/>
            <a:ext cx="1548850" cy="1177595"/>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i="1" dirty="0" err="1">
                <a:solidFill>
                  <a:schemeClr val="tx1"/>
                </a:solidFill>
              </a:rPr>
              <a:t>Valuation</a:t>
            </a:r>
            <a:r>
              <a:rPr lang="pt-BR" sz="1600" dirty="0">
                <a:solidFill>
                  <a:schemeClr val="tx1"/>
                </a:solidFill>
              </a:rPr>
              <a:t> Tempestiva das Garantias Aceitas</a:t>
            </a:r>
            <a:endParaRPr lang="pt-BR" sz="1600" i="1" dirty="0">
              <a:solidFill>
                <a:schemeClr val="tx1"/>
              </a:solidFill>
            </a:endParaRPr>
          </a:p>
        </p:txBody>
      </p:sp>
      <p:cxnSp>
        <p:nvCxnSpPr>
          <p:cNvPr id="20" name="Connector: Elbow 19">
            <a:extLst>
              <a:ext uri="{FF2B5EF4-FFF2-40B4-BE49-F238E27FC236}">
                <a16:creationId xmlns:a16="http://schemas.microsoft.com/office/drawing/2014/main" id="{84C75167-2B08-4809-9A2D-0EBA267FF21C}"/>
              </a:ext>
            </a:extLst>
          </p:cNvPr>
          <p:cNvCxnSpPr>
            <a:stCxn id="4" idx="3"/>
            <a:endCxn id="8" idx="1"/>
          </p:cNvCxnSpPr>
          <p:nvPr/>
        </p:nvCxnSpPr>
        <p:spPr>
          <a:xfrm flipV="1">
            <a:off x="2001194" y="2126977"/>
            <a:ext cx="629718" cy="1"/>
          </a:xfrm>
          <a:prstGeom prst="bent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26" name="Straight Arrow Connector 25">
            <a:extLst>
              <a:ext uri="{FF2B5EF4-FFF2-40B4-BE49-F238E27FC236}">
                <a16:creationId xmlns:a16="http://schemas.microsoft.com/office/drawing/2014/main" id="{D351BEA6-31FC-4A6B-976E-2AD63CC22824}"/>
              </a:ext>
            </a:extLst>
          </p:cNvPr>
          <p:cNvCxnSpPr>
            <a:stCxn id="8" idx="3"/>
            <a:endCxn id="10" idx="1"/>
          </p:cNvCxnSpPr>
          <p:nvPr/>
        </p:nvCxnSpPr>
        <p:spPr>
          <a:xfrm flipV="1">
            <a:off x="4179762" y="2122487"/>
            <a:ext cx="753713" cy="449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8" name="Straight Arrow Connector 27">
            <a:extLst>
              <a:ext uri="{FF2B5EF4-FFF2-40B4-BE49-F238E27FC236}">
                <a16:creationId xmlns:a16="http://schemas.microsoft.com/office/drawing/2014/main" id="{4F7B4FCA-9F85-4B0D-B161-5E8117D23AB5}"/>
              </a:ext>
            </a:extLst>
          </p:cNvPr>
          <p:cNvCxnSpPr>
            <a:stCxn id="10" idx="3"/>
            <a:endCxn id="11" idx="1"/>
          </p:cNvCxnSpPr>
          <p:nvPr/>
        </p:nvCxnSpPr>
        <p:spPr>
          <a:xfrm>
            <a:off x="6482325" y="2122487"/>
            <a:ext cx="75371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7A4562E9-6F47-4B29-9A09-DC32B9309785}"/>
              </a:ext>
            </a:extLst>
          </p:cNvPr>
          <p:cNvCxnSpPr>
            <a:cxnSpLocks/>
            <a:stCxn id="11" idx="3"/>
            <a:endCxn id="12" idx="1"/>
          </p:cNvCxnSpPr>
          <p:nvPr/>
        </p:nvCxnSpPr>
        <p:spPr>
          <a:xfrm flipV="1">
            <a:off x="8784888" y="2114658"/>
            <a:ext cx="753713" cy="782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F4ADD4D8-51AC-48D4-AD35-869DE96677F9}"/>
              </a:ext>
            </a:extLst>
          </p:cNvPr>
          <p:cNvCxnSpPr>
            <a:stCxn id="12" idx="2"/>
            <a:endCxn id="13" idx="0"/>
          </p:cNvCxnSpPr>
          <p:nvPr/>
        </p:nvCxnSpPr>
        <p:spPr>
          <a:xfrm>
            <a:off x="10313026" y="2539864"/>
            <a:ext cx="0" cy="41195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8" name="Connector: Elbow 37">
            <a:extLst>
              <a:ext uri="{FF2B5EF4-FFF2-40B4-BE49-F238E27FC236}">
                <a16:creationId xmlns:a16="http://schemas.microsoft.com/office/drawing/2014/main" id="{A1BF5DB9-7E3D-4120-8383-FAC52F76136E}"/>
              </a:ext>
            </a:extLst>
          </p:cNvPr>
          <p:cNvCxnSpPr>
            <a:stCxn id="12" idx="3"/>
            <a:endCxn id="16" idx="3"/>
          </p:cNvCxnSpPr>
          <p:nvPr/>
        </p:nvCxnSpPr>
        <p:spPr>
          <a:xfrm>
            <a:off x="11087451" y="2114658"/>
            <a:ext cx="5929" cy="3337304"/>
          </a:xfrm>
          <a:prstGeom prst="bentConnector3">
            <a:avLst>
              <a:gd name="adj1" fmla="val 3955625"/>
            </a:avLst>
          </a:prstGeom>
          <a:ln>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a:extLst>
              <a:ext uri="{FF2B5EF4-FFF2-40B4-BE49-F238E27FC236}">
                <a16:creationId xmlns:a16="http://schemas.microsoft.com/office/drawing/2014/main" id="{A393A82C-4189-44F5-82C4-E5FD24C46385}"/>
              </a:ext>
            </a:extLst>
          </p:cNvPr>
          <p:cNvCxnSpPr>
            <a:stCxn id="16" idx="0"/>
            <a:endCxn id="13" idx="2"/>
          </p:cNvCxnSpPr>
          <p:nvPr/>
        </p:nvCxnSpPr>
        <p:spPr>
          <a:xfrm flipH="1" flipV="1">
            <a:off x="10313026" y="4376706"/>
            <a:ext cx="5929" cy="673099"/>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46" name="Straight Arrow Connector 45">
            <a:extLst>
              <a:ext uri="{FF2B5EF4-FFF2-40B4-BE49-F238E27FC236}">
                <a16:creationId xmlns:a16="http://schemas.microsoft.com/office/drawing/2014/main" id="{DC84FCED-DDD9-49AA-88D1-F30D8A2FF824}"/>
              </a:ext>
            </a:extLst>
          </p:cNvPr>
          <p:cNvCxnSpPr>
            <a:stCxn id="17" idx="3"/>
            <a:endCxn id="16" idx="1"/>
          </p:cNvCxnSpPr>
          <p:nvPr/>
        </p:nvCxnSpPr>
        <p:spPr>
          <a:xfrm flipV="1">
            <a:off x="8784888" y="5451962"/>
            <a:ext cx="759642" cy="1"/>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48" name="Straight Arrow Connector 47">
            <a:extLst>
              <a:ext uri="{FF2B5EF4-FFF2-40B4-BE49-F238E27FC236}">
                <a16:creationId xmlns:a16="http://schemas.microsoft.com/office/drawing/2014/main" id="{2875C85C-1290-431E-9401-EBBF7124173E}"/>
              </a:ext>
            </a:extLst>
          </p:cNvPr>
          <p:cNvCxnSpPr>
            <a:stCxn id="13" idx="1"/>
            <a:endCxn id="14" idx="3"/>
          </p:cNvCxnSpPr>
          <p:nvPr/>
        </p:nvCxnSpPr>
        <p:spPr>
          <a:xfrm flipH="1">
            <a:off x="8784888" y="3664262"/>
            <a:ext cx="753713" cy="10236"/>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51" name="Straight Arrow Connector 50">
            <a:extLst>
              <a:ext uri="{FF2B5EF4-FFF2-40B4-BE49-F238E27FC236}">
                <a16:creationId xmlns:a16="http://schemas.microsoft.com/office/drawing/2014/main" id="{654F4F48-CBA6-4DE4-B26E-FCACF6123FFC}"/>
              </a:ext>
            </a:extLst>
          </p:cNvPr>
          <p:cNvCxnSpPr>
            <a:stCxn id="14" idx="1"/>
            <a:endCxn id="15" idx="3"/>
          </p:cNvCxnSpPr>
          <p:nvPr/>
        </p:nvCxnSpPr>
        <p:spPr>
          <a:xfrm flipH="1" flipV="1">
            <a:off x="6482325" y="3674497"/>
            <a:ext cx="753713" cy="1"/>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54" name="Straight Arrow Connector 53">
            <a:extLst>
              <a:ext uri="{FF2B5EF4-FFF2-40B4-BE49-F238E27FC236}">
                <a16:creationId xmlns:a16="http://schemas.microsoft.com/office/drawing/2014/main" id="{F2B09451-F9F5-4D3B-8773-60136BF13B42}"/>
              </a:ext>
            </a:extLst>
          </p:cNvPr>
          <p:cNvCxnSpPr>
            <a:stCxn id="15" idx="2"/>
            <a:endCxn id="18" idx="0"/>
          </p:cNvCxnSpPr>
          <p:nvPr/>
        </p:nvCxnSpPr>
        <p:spPr>
          <a:xfrm>
            <a:off x="5707900" y="4386941"/>
            <a:ext cx="0" cy="476224"/>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56" name="Straight Arrow Connector 55">
            <a:extLst>
              <a:ext uri="{FF2B5EF4-FFF2-40B4-BE49-F238E27FC236}">
                <a16:creationId xmlns:a16="http://schemas.microsoft.com/office/drawing/2014/main" id="{F8643D48-6651-400E-AAE8-2A1F6B5547F3}"/>
              </a:ext>
            </a:extLst>
          </p:cNvPr>
          <p:cNvCxnSpPr>
            <a:stCxn id="19" idx="3"/>
            <a:endCxn id="18" idx="1"/>
          </p:cNvCxnSpPr>
          <p:nvPr/>
        </p:nvCxnSpPr>
        <p:spPr>
          <a:xfrm>
            <a:off x="4163137" y="5449505"/>
            <a:ext cx="770338" cy="2458"/>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57" name="Rectangle 56">
            <a:extLst>
              <a:ext uri="{FF2B5EF4-FFF2-40B4-BE49-F238E27FC236}">
                <a16:creationId xmlns:a16="http://schemas.microsoft.com/office/drawing/2014/main" id="{3949BC95-964C-405E-B728-39892AB008FA}"/>
              </a:ext>
            </a:extLst>
          </p:cNvPr>
          <p:cNvSpPr/>
          <p:nvPr/>
        </p:nvSpPr>
        <p:spPr>
          <a:xfrm>
            <a:off x="2610200" y="2964010"/>
            <a:ext cx="1548850" cy="1424889"/>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Análise Constante da Carteira Atual do Cliente</a:t>
            </a:r>
          </a:p>
        </p:txBody>
      </p:sp>
      <p:sp>
        <p:nvSpPr>
          <p:cNvPr id="58" name="Rectangle 57">
            <a:extLst>
              <a:ext uri="{FF2B5EF4-FFF2-40B4-BE49-F238E27FC236}">
                <a16:creationId xmlns:a16="http://schemas.microsoft.com/office/drawing/2014/main" id="{9E318517-D350-43F9-A6F6-4A6CBA28F008}"/>
              </a:ext>
            </a:extLst>
          </p:cNvPr>
          <p:cNvSpPr/>
          <p:nvPr/>
        </p:nvSpPr>
        <p:spPr>
          <a:xfrm>
            <a:off x="291012" y="2821121"/>
            <a:ext cx="1871514" cy="1706749"/>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600" dirty="0">
                <a:solidFill>
                  <a:schemeClr val="tx1"/>
                </a:solidFill>
              </a:rPr>
              <a:t>Cálculo</a:t>
            </a:r>
            <a:r>
              <a:rPr lang="pt-BR" sz="1600" i="1" dirty="0">
                <a:solidFill>
                  <a:schemeClr val="tx1"/>
                </a:solidFill>
              </a:rPr>
              <a:t> e </a:t>
            </a:r>
            <a:r>
              <a:rPr lang="pt-BR" sz="1600" i="1" dirty="0" err="1">
                <a:solidFill>
                  <a:schemeClr val="tx1"/>
                </a:solidFill>
              </a:rPr>
              <a:t>Reporting</a:t>
            </a:r>
            <a:r>
              <a:rPr lang="pt-BR" sz="1600" i="1" dirty="0">
                <a:solidFill>
                  <a:schemeClr val="tx1"/>
                </a:solidFill>
              </a:rPr>
              <a:t> </a:t>
            </a:r>
            <a:r>
              <a:rPr lang="pt-BR" sz="1600" dirty="0">
                <a:solidFill>
                  <a:schemeClr val="tx1"/>
                </a:solidFill>
              </a:rPr>
              <a:t>Diário de:</a:t>
            </a:r>
          </a:p>
          <a:p>
            <a:pPr marL="285750" indent="-285750">
              <a:buFont typeface="Wingdings" panose="05000000000000000000" pitchFamily="2" charset="2"/>
              <a:buChar char="§"/>
            </a:pPr>
            <a:r>
              <a:rPr lang="pt-BR" sz="1600" dirty="0" err="1">
                <a:solidFill>
                  <a:schemeClr val="tx1"/>
                </a:solidFill>
              </a:rPr>
              <a:t>Mtm</a:t>
            </a:r>
            <a:endParaRPr lang="pt-BR" sz="1600" dirty="0">
              <a:solidFill>
                <a:schemeClr val="tx1"/>
              </a:solidFill>
            </a:endParaRPr>
          </a:p>
          <a:p>
            <a:pPr marL="285750" indent="-285750">
              <a:buFont typeface="Wingdings" panose="05000000000000000000" pitchFamily="2" charset="2"/>
              <a:buChar char="§"/>
            </a:pPr>
            <a:r>
              <a:rPr lang="pt-BR" sz="1600" dirty="0">
                <a:solidFill>
                  <a:schemeClr val="tx1"/>
                </a:solidFill>
              </a:rPr>
              <a:t>Consumo de Margem</a:t>
            </a:r>
          </a:p>
          <a:p>
            <a:pPr marL="285750" indent="-285750">
              <a:buFont typeface="Wingdings" panose="05000000000000000000" pitchFamily="2" charset="2"/>
              <a:buChar char="§"/>
            </a:pPr>
            <a:r>
              <a:rPr lang="pt-BR" sz="1600" dirty="0">
                <a:solidFill>
                  <a:schemeClr val="tx1"/>
                </a:solidFill>
              </a:rPr>
              <a:t>Risco Fracionário</a:t>
            </a:r>
          </a:p>
        </p:txBody>
      </p:sp>
      <p:cxnSp>
        <p:nvCxnSpPr>
          <p:cNvPr id="60" name="Straight Arrow Connector 59">
            <a:extLst>
              <a:ext uri="{FF2B5EF4-FFF2-40B4-BE49-F238E27FC236}">
                <a16:creationId xmlns:a16="http://schemas.microsoft.com/office/drawing/2014/main" id="{BC331BD6-1852-48C5-8E94-0053482B120D}"/>
              </a:ext>
            </a:extLst>
          </p:cNvPr>
          <p:cNvCxnSpPr>
            <a:cxnSpLocks/>
            <a:stCxn id="58" idx="3"/>
            <a:endCxn id="57" idx="1"/>
          </p:cNvCxnSpPr>
          <p:nvPr/>
        </p:nvCxnSpPr>
        <p:spPr>
          <a:xfrm>
            <a:off x="2162526" y="3674496"/>
            <a:ext cx="447674" cy="1959"/>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67" name="Straight Arrow Connector 66">
            <a:extLst>
              <a:ext uri="{FF2B5EF4-FFF2-40B4-BE49-F238E27FC236}">
                <a16:creationId xmlns:a16="http://schemas.microsoft.com/office/drawing/2014/main" id="{9700835B-F0C0-44D3-BE6B-E88E6160D48B}"/>
              </a:ext>
            </a:extLst>
          </p:cNvPr>
          <p:cNvCxnSpPr>
            <a:stCxn id="57" idx="2"/>
            <a:endCxn id="19" idx="0"/>
          </p:cNvCxnSpPr>
          <p:nvPr/>
        </p:nvCxnSpPr>
        <p:spPr>
          <a:xfrm>
            <a:off x="3384625" y="4388899"/>
            <a:ext cx="4087" cy="471808"/>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88" name="Straight Arrow Connector 87">
            <a:extLst>
              <a:ext uri="{FF2B5EF4-FFF2-40B4-BE49-F238E27FC236}">
                <a16:creationId xmlns:a16="http://schemas.microsoft.com/office/drawing/2014/main" id="{4805FE5F-681E-48DA-8F59-5D448CDC5580}"/>
              </a:ext>
            </a:extLst>
          </p:cNvPr>
          <p:cNvCxnSpPr>
            <a:stCxn id="58" idx="0"/>
            <a:endCxn id="4" idx="2"/>
          </p:cNvCxnSpPr>
          <p:nvPr/>
        </p:nvCxnSpPr>
        <p:spPr>
          <a:xfrm flipV="1">
            <a:off x="1226769" y="2345639"/>
            <a:ext cx="0" cy="47548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91" name="Rectangle 90">
            <a:extLst>
              <a:ext uri="{FF2B5EF4-FFF2-40B4-BE49-F238E27FC236}">
                <a16:creationId xmlns:a16="http://schemas.microsoft.com/office/drawing/2014/main" id="{78375C68-8F6B-4ADE-BB1F-1195C1559AFD}"/>
              </a:ext>
            </a:extLst>
          </p:cNvPr>
          <p:cNvSpPr/>
          <p:nvPr/>
        </p:nvSpPr>
        <p:spPr>
          <a:xfrm>
            <a:off x="291012" y="5582679"/>
            <a:ext cx="1711956" cy="437322"/>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Auditoria e Controles Internos</a:t>
            </a:r>
          </a:p>
        </p:txBody>
      </p:sp>
      <p:cxnSp>
        <p:nvCxnSpPr>
          <p:cNvPr id="99" name="Straight Arrow Connector 98">
            <a:extLst>
              <a:ext uri="{FF2B5EF4-FFF2-40B4-BE49-F238E27FC236}">
                <a16:creationId xmlns:a16="http://schemas.microsoft.com/office/drawing/2014/main" id="{69727C37-6868-4068-A10F-243F3D1F5DA9}"/>
              </a:ext>
            </a:extLst>
          </p:cNvPr>
          <p:cNvCxnSpPr>
            <a:stCxn id="57" idx="3"/>
            <a:endCxn id="15" idx="1"/>
          </p:cNvCxnSpPr>
          <p:nvPr/>
        </p:nvCxnSpPr>
        <p:spPr>
          <a:xfrm flipV="1">
            <a:off x="4159050" y="3674497"/>
            <a:ext cx="774425" cy="1958"/>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01" name="Connector: Elbow 100">
            <a:extLst>
              <a:ext uri="{FF2B5EF4-FFF2-40B4-BE49-F238E27FC236}">
                <a16:creationId xmlns:a16="http://schemas.microsoft.com/office/drawing/2014/main" id="{F517AD02-C142-446D-89A6-26BB9A97D6E9}"/>
              </a:ext>
            </a:extLst>
          </p:cNvPr>
          <p:cNvCxnSpPr>
            <a:stCxn id="58" idx="2"/>
            <a:endCxn id="19" idx="1"/>
          </p:cNvCxnSpPr>
          <p:nvPr/>
        </p:nvCxnSpPr>
        <p:spPr>
          <a:xfrm rot="16200000" flipH="1">
            <a:off x="1459711" y="4294928"/>
            <a:ext cx="921635" cy="1387518"/>
          </a:xfrm>
          <a:prstGeom prst="bentConnector2">
            <a:avLst/>
          </a:prstGeom>
          <a:ln>
            <a:headEnd type="triangle"/>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59086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0A853B3-3077-42D2-89A8-89CFA0BA9FC0}" type="slidenum">
              <a:rPr lang="pt-BR" smtClean="0"/>
              <a:t>11</a:t>
            </a:fld>
            <a:endParaRPr lang="pt-BR"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1479" y="301961"/>
            <a:ext cx="1778405" cy="635145"/>
          </a:xfrm>
          <a:prstGeom prst="rect">
            <a:avLst/>
          </a:prstGeom>
        </p:spPr>
      </p:pic>
      <p:sp>
        <p:nvSpPr>
          <p:cNvPr id="2" name="TextBox 1"/>
          <p:cNvSpPr txBox="1"/>
          <p:nvPr/>
        </p:nvSpPr>
        <p:spPr>
          <a:xfrm>
            <a:off x="2990850" y="301961"/>
            <a:ext cx="6210300" cy="1508105"/>
          </a:xfrm>
          <a:prstGeom prst="rect">
            <a:avLst/>
          </a:prstGeom>
          <a:noFill/>
        </p:spPr>
        <p:txBody>
          <a:bodyPr wrap="square" rtlCol="0">
            <a:spAutoFit/>
          </a:bodyPr>
          <a:lstStyle/>
          <a:p>
            <a:pPr algn="ctr"/>
            <a:r>
              <a:rPr lang="pt-BR" sz="3600" b="1" dirty="0"/>
              <a:t>RISCO DE CONTRAPARTE</a:t>
            </a:r>
          </a:p>
          <a:p>
            <a:pPr algn="ctr"/>
            <a:r>
              <a:rPr lang="pt-BR" sz="2800" b="1" dirty="0"/>
              <a:t>INFRAESTRUTURA E TECNOLOGIA</a:t>
            </a:r>
          </a:p>
          <a:p>
            <a:pPr algn="ctr"/>
            <a:endParaRPr lang="pt-BR" sz="2800" b="1" dirty="0"/>
          </a:p>
        </p:txBody>
      </p:sp>
      <p:sp>
        <p:nvSpPr>
          <p:cNvPr id="39" name="TextBox 38">
            <a:extLst>
              <a:ext uri="{FF2B5EF4-FFF2-40B4-BE49-F238E27FC236}">
                <a16:creationId xmlns:a16="http://schemas.microsoft.com/office/drawing/2014/main" id="{997F89C6-DB02-42D7-9695-5AAFCC06CFE8}"/>
              </a:ext>
            </a:extLst>
          </p:cNvPr>
          <p:cNvSpPr txBox="1"/>
          <p:nvPr/>
        </p:nvSpPr>
        <p:spPr>
          <a:xfrm>
            <a:off x="247823" y="1588755"/>
            <a:ext cx="11739770" cy="5078313"/>
          </a:xfrm>
          <a:prstGeom prst="rect">
            <a:avLst/>
          </a:prstGeom>
          <a:noFill/>
        </p:spPr>
        <p:txBody>
          <a:bodyPr wrap="square" rtlCol="0">
            <a:spAutoFit/>
          </a:bodyPr>
          <a:lstStyle/>
          <a:p>
            <a:pPr algn="just"/>
            <a:r>
              <a:rPr lang="pt-BR" u="sng" dirty="0"/>
              <a:t>Infraestrutura</a:t>
            </a:r>
            <a:r>
              <a:rPr lang="pt-BR" dirty="0"/>
              <a:t> necessária está dentro de um processo </a:t>
            </a:r>
            <a:r>
              <a:rPr lang="pt-BR" b="1" dirty="0"/>
              <a:t>dinâmico</a:t>
            </a:r>
            <a:r>
              <a:rPr lang="pt-BR" dirty="0"/>
              <a:t> que envolve:</a:t>
            </a:r>
          </a:p>
          <a:p>
            <a:pPr marL="285750" indent="-285750" algn="just">
              <a:buFont typeface="Wingdings" panose="05000000000000000000" pitchFamily="2" charset="2"/>
              <a:buChar char="§"/>
            </a:pPr>
            <a:r>
              <a:rPr lang="pt-BR" dirty="0"/>
              <a:t>Análise de situação cadastral do cliente,</a:t>
            </a:r>
          </a:p>
          <a:p>
            <a:pPr marL="285750" indent="-285750" algn="just">
              <a:buFont typeface="Wingdings" panose="05000000000000000000" pitchFamily="2" charset="2"/>
              <a:buChar char="§"/>
            </a:pPr>
            <a:r>
              <a:rPr lang="pt-BR" dirty="0"/>
              <a:t>Análise contínua dos anseios e desejos do cliente.</a:t>
            </a:r>
          </a:p>
          <a:p>
            <a:pPr marL="742950" lvl="1" indent="-285750" algn="just">
              <a:buFont typeface="Wingdings" panose="05000000000000000000" pitchFamily="2" charset="2"/>
              <a:buChar char="§"/>
            </a:pPr>
            <a:r>
              <a:rPr lang="pt-BR" dirty="0"/>
              <a:t>Perfil do cliente,</a:t>
            </a:r>
          </a:p>
          <a:p>
            <a:pPr marL="742950" lvl="1" indent="-285750" algn="just">
              <a:buFont typeface="Wingdings" panose="05000000000000000000" pitchFamily="2" charset="2"/>
              <a:buChar char="§"/>
            </a:pPr>
            <a:r>
              <a:rPr lang="pt-BR" dirty="0"/>
              <a:t>Modelo de negócio adotado pelo cliente,</a:t>
            </a:r>
          </a:p>
          <a:p>
            <a:pPr marL="285750" indent="-285750" algn="just">
              <a:buFont typeface="Wingdings" panose="05000000000000000000" pitchFamily="2" charset="2"/>
              <a:buChar char="§"/>
            </a:pPr>
            <a:r>
              <a:rPr lang="pt-BR" dirty="0"/>
              <a:t>Análise dos derivativos que o cliente deseja operar. Regras existentes e novas regras necessárias para satisfazer a necessidade do cliente.</a:t>
            </a:r>
          </a:p>
          <a:p>
            <a:pPr marL="742950" lvl="1" indent="-285750" algn="just">
              <a:buFont typeface="Wingdings" panose="05000000000000000000" pitchFamily="2" charset="2"/>
              <a:buChar char="§"/>
            </a:pPr>
            <a:r>
              <a:rPr lang="pt-BR" dirty="0"/>
              <a:t>Revisão dos atuais produtos,</a:t>
            </a:r>
          </a:p>
          <a:p>
            <a:pPr marL="742950" lvl="1" indent="-285750" algn="just">
              <a:buFont typeface="Wingdings" panose="05000000000000000000" pitchFamily="2" charset="2"/>
              <a:buChar char="§"/>
            </a:pPr>
            <a:r>
              <a:rPr lang="pt-BR" dirty="0"/>
              <a:t>Criação de novos produtos,</a:t>
            </a:r>
          </a:p>
          <a:p>
            <a:pPr marL="285750" indent="-285750" algn="just">
              <a:buFont typeface="Wingdings" panose="05000000000000000000" pitchFamily="2" charset="2"/>
              <a:buChar char="§"/>
            </a:pPr>
            <a:r>
              <a:rPr lang="pt-BR" dirty="0"/>
              <a:t>Análise jurídica,</a:t>
            </a:r>
          </a:p>
          <a:p>
            <a:pPr marL="742950" lvl="1" indent="-285750" algn="just">
              <a:buFont typeface="Wingdings" panose="05000000000000000000" pitchFamily="2" charset="2"/>
              <a:buChar char="§"/>
            </a:pPr>
            <a:r>
              <a:rPr lang="pt-BR" dirty="0"/>
              <a:t>Elaboração de contrato, prazo, termos de acordo de compensação, termos de liquidação antecipada, ...</a:t>
            </a:r>
          </a:p>
          <a:p>
            <a:pPr marL="285750" indent="-285750" algn="just">
              <a:buFont typeface="Wingdings" panose="05000000000000000000" pitchFamily="2" charset="2"/>
              <a:buChar char="§"/>
            </a:pPr>
            <a:r>
              <a:rPr lang="pt-BR" dirty="0"/>
              <a:t>Análise de crédito e de garantias,</a:t>
            </a:r>
          </a:p>
          <a:p>
            <a:pPr marL="742950" lvl="1" indent="-285750" algn="just">
              <a:buFont typeface="Wingdings" panose="05000000000000000000" pitchFamily="2" charset="2"/>
              <a:buChar char="§"/>
            </a:pPr>
            <a:r>
              <a:rPr lang="pt-BR" dirty="0"/>
              <a:t>Revisão de crédito,</a:t>
            </a:r>
          </a:p>
          <a:p>
            <a:pPr marL="742950" lvl="1" indent="-285750" algn="just">
              <a:buFont typeface="Wingdings" panose="05000000000000000000" pitchFamily="2" charset="2"/>
              <a:buChar char="§"/>
            </a:pPr>
            <a:r>
              <a:rPr lang="pt-BR" dirty="0"/>
              <a:t>Reavaliação de garantias,</a:t>
            </a:r>
          </a:p>
          <a:p>
            <a:pPr marL="285750" indent="-285750" algn="just">
              <a:buFont typeface="Wingdings" panose="05000000000000000000" pitchFamily="2" charset="2"/>
              <a:buChar char="§"/>
            </a:pPr>
            <a:r>
              <a:rPr lang="pt-BR" dirty="0"/>
              <a:t>Análise de métricas de risco, marcação a mercado e </a:t>
            </a:r>
            <a:r>
              <a:rPr lang="pt-BR" i="1" dirty="0" err="1"/>
              <a:t>reporting</a:t>
            </a:r>
            <a:r>
              <a:rPr lang="pt-BR" i="1" dirty="0"/>
              <a:t>,</a:t>
            </a:r>
            <a:endParaRPr lang="pt-BR" dirty="0"/>
          </a:p>
          <a:p>
            <a:pPr marL="285750" indent="-285750" algn="just">
              <a:buFont typeface="Wingdings" panose="05000000000000000000" pitchFamily="2" charset="2"/>
              <a:buChar char="§"/>
            </a:pPr>
            <a:r>
              <a:rPr lang="pt-BR" dirty="0"/>
              <a:t>Cadeias de aprovação de todas as fases do processo,</a:t>
            </a:r>
          </a:p>
          <a:p>
            <a:pPr marL="285750" indent="-285750" algn="just">
              <a:buFont typeface="Wingdings" panose="05000000000000000000" pitchFamily="2" charset="2"/>
              <a:buChar char="§"/>
            </a:pPr>
            <a:r>
              <a:rPr lang="pt-BR" dirty="0"/>
              <a:t>Risco operacional de falha em quaisquer etapas do processo,</a:t>
            </a:r>
          </a:p>
          <a:p>
            <a:pPr marL="285750" indent="-285750" algn="just">
              <a:buFont typeface="Wingdings" panose="05000000000000000000" pitchFamily="2" charset="2"/>
              <a:buChar char="§"/>
            </a:pPr>
            <a:r>
              <a:rPr lang="pt-BR" dirty="0"/>
              <a:t>Controles internos.</a:t>
            </a:r>
          </a:p>
        </p:txBody>
      </p:sp>
    </p:spTree>
    <p:extLst>
      <p:ext uri="{BB962C8B-B14F-4D97-AF65-F5344CB8AC3E}">
        <p14:creationId xmlns:p14="http://schemas.microsoft.com/office/powerpoint/2010/main" val="12122897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0A853B3-3077-42D2-89A8-89CFA0BA9FC0}" type="slidenum">
              <a:rPr lang="pt-BR" smtClean="0"/>
              <a:t>12</a:t>
            </a:fld>
            <a:endParaRPr lang="pt-BR"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1479" y="301961"/>
            <a:ext cx="1778405" cy="635145"/>
          </a:xfrm>
          <a:prstGeom prst="rect">
            <a:avLst/>
          </a:prstGeom>
        </p:spPr>
      </p:pic>
      <p:sp>
        <p:nvSpPr>
          <p:cNvPr id="2" name="TextBox 1"/>
          <p:cNvSpPr txBox="1"/>
          <p:nvPr/>
        </p:nvSpPr>
        <p:spPr>
          <a:xfrm>
            <a:off x="3012558" y="475441"/>
            <a:ext cx="6210300" cy="1508105"/>
          </a:xfrm>
          <a:prstGeom prst="rect">
            <a:avLst/>
          </a:prstGeom>
          <a:noFill/>
        </p:spPr>
        <p:txBody>
          <a:bodyPr wrap="square" rtlCol="0">
            <a:spAutoFit/>
          </a:bodyPr>
          <a:lstStyle/>
          <a:p>
            <a:pPr algn="ctr"/>
            <a:r>
              <a:rPr lang="pt-BR" sz="3600" b="1" dirty="0"/>
              <a:t>RISCO DE CONTRAPARTE</a:t>
            </a:r>
          </a:p>
          <a:p>
            <a:pPr algn="ctr"/>
            <a:r>
              <a:rPr lang="pt-BR" sz="2800" b="1" dirty="0"/>
              <a:t>INFRAESTRUTURA E TECNOLOGIA</a:t>
            </a:r>
          </a:p>
          <a:p>
            <a:pPr algn="ctr"/>
            <a:endParaRPr lang="pt-BR" sz="2800" b="1" dirty="0"/>
          </a:p>
        </p:txBody>
      </p:sp>
      <p:sp>
        <p:nvSpPr>
          <p:cNvPr id="39" name="TextBox 38">
            <a:extLst>
              <a:ext uri="{FF2B5EF4-FFF2-40B4-BE49-F238E27FC236}">
                <a16:creationId xmlns:a16="http://schemas.microsoft.com/office/drawing/2014/main" id="{997F89C6-DB02-42D7-9695-5AAFCC06CFE8}"/>
              </a:ext>
            </a:extLst>
          </p:cNvPr>
          <p:cNvSpPr txBox="1"/>
          <p:nvPr/>
        </p:nvSpPr>
        <p:spPr>
          <a:xfrm>
            <a:off x="247823" y="1588755"/>
            <a:ext cx="11739770" cy="2862322"/>
          </a:xfrm>
          <a:prstGeom prst="rect">
            <a:avLst/>
          </a:prstGeom>
          <a:noFill/>
        </p:spPr>
        <p:txBody>
          <a:bodyPr wrap="square" rtlCol="0">
            <a:spAutoFit/>
          </a:bodyPr>
          <a:lstStyle/>
          <a:p>
            <a:pPr algn="just"/>
            <a:r>
              <a:rPr lang="pt-BR" u="sng" dirty="0"/>
              <a:t>Tecnologia</a:t>
            </a:r>
            <a:r>
              <a:rPr lang="pt-BR" dirty="0"/>
              <a:t> como:</a:t>
            </a:r>
          </a:p>
          <a:p>
            <a:pPr marL="285750" indent="-285750" algn="just">
              <a:buFont typeface="Wingdings" panose="05000000000000000000" pitchFamily="2" charset="2"/>
              <a:buChar char="§"/>
            </a:pPr>
            <a:r>
              <a:rPr lang="pt-BR" dirty="0"/>
              <a:t>Responsável pela estruturação do processo em sistemas estruturados,</a:t>
            </a:r>
          </a:p>
          <a:p>
            <a:pPr marL="285750" indent="-285750" algn="just">
              <a:buFont typeface="Wingdings" panose="05000000000000000000" pitchFamily="2" charset="2"/>
              <a:buChar char="§"/>
            </a:pPr>
            <a:r>
              <a:rPr lang="pt-BR" dirty="0"/>
              <a:t>Mitigador dos riscos no processo,</a:t>
            </a:r>
          </a:p>
          <a:p>
            <a:pPr marL="285750" indent="-285750" algn="just">
              <a:buFont typeface="Wingdings" panose="05000000000000000000" pitchFamily="2" charset="2"/>
              <a:buChar char="§"/>
            </a:pPr>
            <a:r>
              <a:rPr lang="pt-BR" dirty="0"/>
              <a:t>Canal dos processos,</a:t>
            </a:r>
          </a:p>
          <a:p>
            <a:pPr marL="285750" indent="-285750" algn="just">
              <a:buFont typeface="Wingdings" panose="05000000000000000000" pitchFamily="2" charset="2"/>
              <a:buChar char="§"/>
            </a:pPr>
            <a:r>
              <a:rPr lang="pt-BR" dirty="0"/>
              <a:t>Ganho de escala nas operações,</a:t>
            </a:r>
          </a:p>
          <a:p>
            <a:pPr marL="285750" indent="-285750" algn="just">
              <a:buFont typeface="Wingdings" panose="05000000000000000000" pitchFamily="2" charset="2"/>
              <a:buChar char="§"/>
            </a:pPr>
            <a:r>
              <a:rPr lang="pt-BR" dirty="0"/>
              <a:t>Canal para salva guarda de garantias,</a:t>
            </a:r>
          </a:p>
          <a:p>
            <a:pPr marL="285750" indent="-285750" algn="just">
              <a:buFont typeface="Wingdings" panose="05000000000000000000" pitchFamily="2" charset="2"/>
              <a:buChar char="§"/>
            </a:pPr>
            <a:r>
              <a:rPr lang="pt-BR" dirty="0"/>
              <a:t>Canal para salva guarda de contratos,</a:t>
            </a:r>
          </a:p>
          <a:p>
            <a:pPr marL="285750" indent="-285750" algn="just">
              <a:buFont typeface="Wingdings" panose="05000000000000000000" pitchFamily="2" charset="2"/>
              <a:buChar char="§"/>
            </a:pPr>
            <a:r>
              <a:rPr lang="pt-BR" dirty="0"/>
              <a:t>Canal de comunicação das informações com base nas métricas acordadas,</a:t>
            </a:r>
          </a:p>
          <a:p>
            <a:pPr marL="285750" indent="-285750" algn="just">
              <a:buFont typeface="Wingdings" panose="05000000000000000000" pitchFamily="2" charset="2"/>
              <a:buChar char="§"/>
            </a:pPr>
            <a:r>
              <a:rPr lang="pt-BR" dirty="0"/>
              <a:t>Canal de controle de margens, chamadas de margem, valorização das garantias utilizadas nas chamadas de margem,...</a:t>
            </a:r>
          </a:p>
          <a:p>
            <a:pPr marL="285750" indent="-285750" algn="just">
              <a:buFont typeface="Wingdings" panose="05000000000000000000" pitchFamily="2" charset="2"/>
              <a:buChar char="§"/>
            </a:pPr>
            <a:r>
              <a:rPr lang="pt-BR" dirty="0"/>
              <a:t>Segurança da informação.</a:t>
            </a:r>
          </a:p>
        </p:txBody>
      </p:sp>
    </p:spTree>
    <p:extLst>
      <p:ext uri="{BB962C8B-B14F-4D97-AF65-F5344CB8AC3E}">
        <p14:creationId xmlns:p14="http://schemas.microsoft.com/office/powerpoint/2010/main" val="311627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C741D217-0D9A-448E-B069-5C828B19030C}"/>
              </a:ext>
            </a:extLst>
          </p:cNvPr>
          <p:cNvSpPr txBox="1"/>
          <p:nvPr/>
        </p:nvSpPr>
        <p:spPr>
          <a:xfrm>
            <a:off x="3154016" y="2531166"/>
            <a:ext cx="2133600" cy="646331"/>
          </a:xfrm>
          <a:prstGeom prst="rect">
            <a:avLst/>
          </a:prstGeom>
          <a:noFill/>
        </p:spPr>
        <p:txBody>
          <a:bodyPr wrap="square" rtlCol="0">
            <a:spAutoFit/>
          </a:bodyPr>
          <a:lstStyle/>
          <a:p>
            <a:pPr algn="ctr"/>
            <a:r>
              <a:rPr lang="pt-BR" b="1" dirty="0"/>
              <a:t>Tomado</a:t>
            </a:r>
            <a:r>
              <a:rPr lang="pt-BR" dirty="0"/>
              <a:t> no </a:t>
            </a:r>
          </a:p>
          <a:p>
            <a:pPr algn="ctr"/>
            <a:r>
              <a:rPr lang="pt-BR" dirty="0"/>
              <a:t>Contrato Derivativo</a:t>
            </a:r>
          </a:p>
        </p:txBody>
      </p:sp>
      <p:sp>
        <p:nvSpPr>
          <p:cNvPr id="6" name="Slide Number Placeholder 5"/>
          <p:cNvSpPr>
            <a:spLocks noGrp="1"/>
          </p:cNvSpPr>
          <p:nvPr>
            <p:ph type="sldNum" sz="quarter" idx="12"/>
          </p:nvPr>
        </p:nvSpPr>
        <p:spPr/>
        <p:txBody>
          <a:bodyPr/>
          <a:lstStyle/>
          <a:p>
            <a:fld id="{50A853B3-3077-42D2-89A8-89CFA0BA9FC0}" type="slidenum">
              <a:rPr lang="pt-BR" smtClean="0"/>
              <a:t>13</a:t>
            </a:fld>
            <a:endParaRPr lang="pt-BR"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1479" y="301961"/>
            <a:ext cx="1778405" cy="635145"/>
          </a:xfrm>
          <a:prstGeom prst="rect">
            <a:avLst/>
          </a:prstGeom>
        </p:spPr>
      </p:pic>
      <p:sp>
        <p:nvSpPr>
          <p:cNvPr id="2" name="TextBox 1"/>
          <p:cNvSpPr txBox="1"/>
          <p:nvPr/>
        </p:nvSpPr>
        <p:spPr>
          <a:xfrm>
            <a:off x="2537012" y="475441"/>
            <a:ext cx="6685846" cy="1938992"/>
          </a:xfrm>
          <a:prstGeom prst="rect">
            <a:avLst/>
          </a:prstGeom>
          <a:noFill/>
        </p:spPr>
        <p:txBody>
          <a:bodyPr wrap="square" rtlCol="0">
            <a:spAutoFit/>
          </a:bodyPr>
          <a:lstStyle/>
          <a:p>
            <a:pPr algn="ctr"/>
            <a:r>
              <a:rPr lang="pt-BR" sz="3600" b="1" dirty="0"/>
              <a:t>RISCO DE CONTRAPARTE</a:t>
            </a:r>
          </a:p>
          <a:p>
            <a:pPr algn="ctr"/>
            <a:r>
              <a:rPr lang="pt-BR" sz="2800" b="1" dirty="0"/>
              <a:t>INSTITUIÇÃO FINANCEIRA – MITIGAÇÃO DO RISCO – CONTRATO </a:t>
            </a:r>
            <a:r>
              <a:rPr lang="pt-BR" sz="2800" b="1" i="1" dirty="0"/>
              <a:t>BACK TO BACK</a:t>
            </a:r>
          </a:p>
          <a:p>
            <a:pPr algn="ctr"/>
            <a:endParaRPr lang="pt-BR" sz="2800" b="1" dirty="0"/>
          </a:p>
        </p:txBody>
      </p:sp>
      <p:sp>
        <p:nvSpPr>
          <p:cNvPr id="3" name="Rectangle 2">
            <a:extLst>
              <a:ext uri="{FF2B5EF4-FFF2-40B4-BE49-F238E27FC236}">
                <a16:creationId xmlns:a16="http://schemas.microsoft.com/office/drawing/2014/main" id="{910BDFCC-39C7-4EE3-B611-57B5D8BD1EB8}"/>
              </a:ext>
            </a:extLst>
          </p:cNvPr>
          <p:cNvSpPr/>
          <p:nvPr/>
        </p:nvSpPr>
        <p:spPr>
          <a:xfrm>
            <a:off x="5161722" y="2414431"/>
            <a:ext cx="1868556" cy="805845"/>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ln>
                  <a:solidFill>
                    <a:schemeClr val="tx1"/>
                  </a:solidFill>
                </a:ln>
                <a:solidFill>
                  <a:schemeClr val="tx1"/>
                </a:solidFill>
              </a:rPr>
              <a:t>Instituição Financeira</a:t>
            </a:r>
          </a:p>
        </p:txBody>
      </p:sp>
      <p:sp>
        <p:nvSpPr>
          <p:cNvPr id="8" name="Rectangle 7">
            <a:extLst>
              <a:ext uri="{FF2B5EF4-FFF2-40B4-BE49-F238E27FC236}">
                <a16:creationId xmlns:a16="http://schemas.microsoft.com/office/drawing/2014/main" id="{5AE46777-7276-4D93-8FB4-2662DC4628FB}"/>
              </a:ext>
            </a:extLst>
          </p:cNvPr>
          <p:cNvSpPr/>
          <p:nvPr/>
        </p:nvSpPr>
        <p:spPr>
          <a:xfrm>
            <a:off x="1424610" y="2414433"/>
            <a:ext cx="1868556" cy="805845"/>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ln>
                  <a:solidFill>
                    <a:schemeClr val="tx1"/>
                  </a:solidFill>
                </a:ln>
                <a:solidFill>
                  <a:schemeClr val="tx1"/>
                </a:solidFill>
              </a:rPr>
              <a:t>Contraparte 1</a:t>
            </a:r>
          </a:p>
        </p:txBody>
      </p:sp>
      <p:sp>
        <p:nvSpPr>
          <p:cNvPr id="10" name="Rectangle 9">
            <a:extLst>
              <a:ext uri="{FF2B5EF4-FFF2-40B4-BE49-F238E27FC236}">
                <a16:creationId xmlns:a16="http://schemas.microsoft.com/office/drawing/2014/main" id="{1DF952EC-4B34-47A3-A741-2E641D378151}"/>
              </a:ext>
            </a:extLst>
          </p:cNvPr>
          <p:cNvSpPr/>
          <p:nvPr/>
        </p:nvSpPr>
        <p:spPr>
          <a:xfrm>
            <a:off x="8895194" y="2414430"/>
            <a:ext cx="1868556" cy="805845"/>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ln>
                  <a:solidFill>
                    <a:schemeClr val="tx1"/>
                  </a:solidFill>
                </a:ln>
                <a:solidFill>
                  <a:schemeClr val="tx1"/>
                </a:solidFill>
              </a:rPr>
              <a:t>Contraparte 2</a:t>
            </a:r>
          </a:p>
        </p:txBody>
      </p:sp>
      <p:sp>
        <p:nvSpPr>
          <p:cNvPr id="13" name="TextBox 12">
            <a:extLst>
              <a:ext uri="{FF2B5EF4-FFF2-40B4-BE49-F238E27FC236}">
                <a16:creationId xmlns:a16="http://schemas.microsoft.com/office/drawing/2014/main" id="{07646DC5-9443-4CAE-863D-35B079293D48}"/>
              </a:ext>
            </a:extLst>
          </p:cNvPr>
          <p:cNvSpPr txBox="1"/>
          <p:nvPr/>
        </p:nvSpPr>
        <p:spPr>
          <a:xfrm>
            <a:off x="6895936" y="2531165"/>
            <a:ext cx="2133600" cy="646331"/>
          </a:xfrm>
          <a:prstGeom prst="rect">
            <a:avLst/>
          </a:prstGeom>
          <a:noFill/>
        </p:spPr>
        <p:txBody>
          <a:bodyPr wrap="square" rtlCol="0">
            <a:spAutoFit/>
          </a:bodyPr>
          <a:lstStyle/>
          <a:p>
            <a:pPr algn="ctr"/>
            <a:r>
              <a:rPr lang="pt-BR" b="1" dirty="0"/>
              <a:t>Dado</a:t>
            </a:r>
            <a:r>
              <a:rPr lang="pt-BR" dirty="0"/>
              <a:t> no </a:t>
            </a:r>
          </a:p>
          <a:p>
            <a:pPr algn="ctr"/>
            <a:r>
              <a:rPr lang="pt-BR" dirty="0"/>
              <a:t>Contrato Derivativo</a:t>
            </a:r>
          </a:p>
        </p:txBody>
      </p:sp>
      <p:cxnSp>
        <p:nvCxnSpPr>
          <p:cNvPr id="14" name="Straight Arrow Connector 13">
            <a:extLst>
              <a:ext uri="{FF2B5EF4-FFF2-40B4-BE49-F238E27FC236}">
                <a16:creationId xmlns:a16="http://schemas.microsoft.com/office/drawing/2014/main" id="{BD75CBE9-D9A2-45B5-B9B9-80FAC4203EAB}"/>
              </a:ext>
            </a:extLst>
          </p:cNvPr>
          <p:cNvCxnSpPr>
            <a:stCxn id="8" idx="3"/>
            <a:endCxn id="3" idx="1"/>
          </p:cNvCxnSpPr>
          <p:nvPr/>
        </p:nvCxnSpPr>
        <p:spPr>
          <a:xfrm flipV="1">
            <a:off x="3293166" y="2817354"/>
            <a:ext cx="1868556" cy="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a:extLst>
              <a:ext uri="{FF2B5EF4-FFF2-40B4-BE49-F238E27FC236}">
                <a16:creationId xmlns:a16="http://schemas.microsoft.com/office/drawing/2014/main" id="{4914CBDB-EEFA-415A-BF62-CC691049E068}"/>
              </a:ext>
            </a:extLst>
          </p:cNvPr>
          <p:cNvCxnSpPr>
            <a:cxnSpLocks/>
          </p:cNvCxnSpPr>
          <p:nvPr/>
        </p:nvCxnSpPr>
        <p:spPr>
          <a:xfrm>
            <a:off x="7028458" y="2817352"/>
            <a:ext cx="1866736"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8" name="TextBox 17">
            <a:extLst>
              <a:ext uri="{FF2B5EF4-FFF2-40B4-BE49-F238E27FC236}">
                <a16:creationId xmlns:a16="http://schemas.microsoft.com/office/drawing/2014/main" id="{A74360EC-9CB7-4563-B9DB-B2C024ACCD68}"/>
              </a:ext>
            </a:extLst>
          </p:cNvPr>
          <p:cNvSpPr txBox="1"/>
          <p:nvPr/>
        </p:nvSpPr>
        <p:spPr>
          <a:xfrm>
            <a:off x="1815548" y="3426178"/>
            <a:ext cx="8560903" cy="3139321"/>
          </a:xfrm>
          <a:prstGeom prst="rect">
            <a:avLst/>
          </a:prstGeom>
          <a:noFill/>
          <a:ln>
            <a:solidFill>
              <a:schemeClr val="tx1"/>
            </a:solidFill>
          </a:ln>
        </p:spPr>
        <p:txBody>
          <a:bodyPr wrap="square" rtlCol="0">
            <a:spAutoFit/>
          </a:bodyPr>
          <a:lstStyle/>
          <a:p>
            <a:pPr algn="just"/>
            <a:r>
              <a:rPr lang="pt-BR" dirty="0"/>
              <a:t>Instituição Financeira pode mitigar o risco sobre determinado derivativo, utilizando para isso uma segunda contraparte:</a:t>
            </a:r>
          </a:p>
          <a:p>
            <a:pPr marL="285750" indent="-285750" algn="just">
              <a:buFont typeface="Wingdings" panose="05000000000000000000" pitchFamily="2" charset="2"/>
              <a:buChar char="§"/>
            </a:pPr>
            <a:r>
              <a:rPr lang="pt-BR" dirty="0"/>
              <a:t>Com a contraparte 1 a Instituição Financeira fica tomado,</a:t>
            </a:r>
          </a:p>
          <a:p>
            <a:pPr marL="285750" indent="-285750" algn="just">
              <a:buFont typeface="Wingdings" panose="05000000000000000000" pitchFamily="2" charset="2"/>
              <a:buChar char="§"/>
            </a:pPr>
            <a:r>
              <a:rPr lang="pt-BR" dirty="0"/>
              <a:t>Em contrato análogo, ao derivativo realizado com a contraparte 1, a Instituição Financeira fica dado com a contraparte 2.</a:t>
            </a:r>
          </a:p>
          <a:p>
            <a:pPr marL="285750" indent="-285750" algn="just">
              <a:buFont typeface="Wingdings" panose="05000000000000000000" pitchFamily="2" charset="2"/>
              <a:buChar char="§"/>
            </a:pPr>
            <a:r>
              <a:rPr lang="pt-BR" dirty="0"/>
              <a:t>A mitigação ocorre para efeito de variação de preço (Risco de Mercado), todavia, deverá haver chamada de margem de ambas as contrapartes. Uma das contrapartes pode não honrar as chamadas de margem. </a:t>
            </a:r>
          </a:p>
          <a:p>
            <a:pPr marL="742950" lvl="1" indent="-285750" algn="just">
              <a:buFont typeface="Wingdings" panose="05000000000000000000" pitchFamily="2" charset="2"/>
              <a:buChar char="§"/>
            </a:pPr>
            <a:r>
              <a:rPr lang="pt-BR" dirty="0"/>
              <a:t>Exposição ao risco de contraparte </a:t>
            </a:r>
            <a:r>
              <a:rPr lang="pt-BR" u="sng" dirty="0"/>
              <a:t>continua</a:t>
            </a:r>
            <a:r>
              <a:rPr lang="pt-BR" dirty="0"/>
              <a:t> a existir. Numa situação de stress de mercado, essa exposição se torna evidente. Pode gerar falta de liquidez no mercado. Em última análise pode levar a um risco sistêmico.</a:t>
            </a:r>
          </a:p>
        </p:txBody>
      </p:sp>
      <p:cxnSp>
        <p:nvCxnSpPr>
          <p:cNvPr id="20" name="Straight Arrow Connector 19">
            <a:extLst>
              <a:ext uri="{FF2B5EF4-FFF2-40B4-BE49-F238E27FC236}">
                <a16:creationId xmlns:a16="http://schemas.microsoft.com/office/drawing/2014/main" id="{9DE5D694-A6BE-46CC-BE64-63B1980A97F2}"/>
              </a:ext>
            </a:extLst>
          </p:cNvPr>
          <p:cNvCxnSpPr>
            <a:stCxn id="3" idx="2"/>
            <a:endCxn id="18" idx="0"/>
          </p:cNvCxnSpPr>
          <p:nvPr/>
        </p:nvCxnSpPr>
        <p:spPr>
          <a:xfrm>
            <a:off x="6096000" y="3220276"/>
            <a:ext cx="0" cy="20590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6867454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0A853B3-3077-42D2-89A8-89CFA0BA9FC0}" type="slidenum">
              <a:rPr lang="pt-BR" smtClean="0"/>
              <a:t>14</a:t>
            </a:fld>
            <a:endParaRPr lang="pt-BR"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1479" y="301961"/>
            <a:ext cx="1778405" cy="635145"/>
          </a:xfrm>
          <a:prstGeom prst="rect">
            <a:avLst/>
          </a:prstGeom>
        </p:spPr>
      </p:pic>
      <p:sp>
        <p:nvSpPr>
          <p:cNvPr id="2" name="TextBox 1"/>
          <p:cNvSpPr txBox="1"/>
          <p:nvPr/>
        </p:nvSpPr>
        <p:spPr>
          <a:xfrm>
            <a:off x="1786056" y="301961"/>
            <a:ext cx="7555423" cy="1508105"/>
          </a:xfrm>
          <a:prstGeom prst="rect">
            <a:avLst/>
          </a:prstGeom>
          <a:noFill/>
        </p:spPr>
        <p:txBody>
          <a:bodyPr wrap="square" rtlCol="0">
            <a:spAutoFit/>
          </a:bodyPr>
          <a:lstStyle/>
          <a:p>
            <a:pPr algn="ctr"/>
            <a:r>
              <a:rPr lang="pt-BR" sz="3600" b="1" dirty="0"/>
              <a:t>RISCO DE CONTRAPARTE</a:t>
            </a:r>
          </a:p>
          <a:p>
            <a:pPr algn="ctr"/>
            <a:r>
              <a:rPr lang="pt-BR" sz="2800" b="1" dirty="0"/>
              <a:t>BOLSA DE VALORES – CONTRAPARTE CENTRAL</a:t>
            </a:r>
            <a:endParaRPr lang="pt-BR" sz="2800" b="1" i="1" dirty="0"/>
          </a:p>
          <a:p>
            <a:pPr algn="ctr"/>
            <a:endParaRPr lang="pt-BR" sz="2800" b="1" dirty="0"/>
          </a:p>
        </p:txBody>
      </p:sp>
      <p:sp>
        <p:nvSpPr>
          <p:cNvPr id="15" name="TextBox 14">
            <a:extLst>
              <a:ext uri="{FF2B5EF4-FFF2-40B4-BE49-F238E27FC236}">
                <a16:creationId xmlns:a16="http://schemas.microsoft.com/office/drawing/2014/main" id="{713A86C8-2916-403C-829E-9B87D662AB51}"/>
              </a:ext>
            </a:extLst>
          </p:cNvPr>
          <p:cNvSpPr txBox="1"/>
          <p:nvPr/>
        </p:nvSpPr>
        <p:spPr>
          <a:xfrm>
            <a:off x="247823" y="1588755"/>
            <a:ext cx="11739770" cy="3970318"/>
          </a:xfrm>
          <a:prstGeom prst="rect">
            <a:avLst/>
          </a:prstGeom>
          <a:noFill/>
        </p:spPr>
        <p:txBody>
          <a:bodyPr wrap="square" rtlCol="0">
            <a:spAutoFit/>
          </a:bodyPr>
          <a:lstStyle/>
          <a:p>
            <a:pPr algn="just"/>
            <a:r>
              <a:rPr lang="pt-BR" u="sng" dirty="0"/>
              <a:t>Proposta de Solução</a:t>
            </a:r>
            <a:r>
              <a:rPr lang="pt-BR" dirty="0"/>
              <a:t> – uma bolsa de valores para o mercado derivativo proposta. À bolsa cabe:</a:t>
            </a:r>
          </a:p>
          <a:p>
            <a:pPr algn="just"/>
            <a:endParaRPr lang="pt-BR" dirty="0"/>
          </a:p>
          <a:p>
            <a:pPr marL="285750" indent="-285750" algn="just">
              <a:buFont typeface="Wingdings" panose="05000000000000000000" pitchFamily="2" charset="2"/>
              <a:buChar char="§"/>
            </a:pPr>
            <a:r>
              <a:rPr lang="pt-BR" dirty="0"/>
              <a:t>Formular e padronizar os contratos derivativos,</a:t>
            </a:r>
          </a:p>
          <a:p>
            <a:pPr marL="285750" indent="-285750" algn="just">
              <a:buFont typeface="Wingdings" panose="05000000000000000000" pitchFamily="2" charset="2"/>
              <a:buChar char="§"/>
            </a:pPr>
            <a:r>
              <a:rPr lang="pt-BR" dirty="0"/>
              <a:t>Disponibilizar estrutura adequada para negociação de contratos,</a:t>
            </a:r>
          </a:p>
          <a:p>
            <a:pPr marL="285750" indent="-285750" algn="just">
              <a:buFont typeface="Wingdings" panose="05000000000000000000" pitchFamily="2" charset="2"/>
              <a:buChar char="§"/>
            </a:pPr>
            <a:r>
              <a:rPr lang="pt-BR" dirty="0"/>
              <a:t>Trabalhar com uma </a:t>
            </a:r>
            <a:r>
              <a:rPr lang="pt-BR" i="1" dirty="0" err="1"/>
              <a:t>clearing</a:t>
            </a:r>
            <a:r>
              <a:rPr lang="pt-BR" dirty="0"/>
              <a:t> para as liquidações das operações, que receberá todos os recursos das participantes devedores e realizará os pagamentos a todos os participantes credores.</a:t>
            </a:r>
          </a:p>
          <a:p>
            <a:pPr marL="285750" indent="-285750" algn="just">
              <a:buFont typeface="Wingdings" panose="05000000000000000000" pitchFamily="2" charset="2"/>
              <a:buChar char="§"/>
            </a:pPr>
            <a:r>
              <a:rPr lang="pt-BR" dirty="0"/>
              <a:t>Com uma </a:t>
            </a:r>
            <a:r>
              <a:rPr lang="pt-BR" i="1" dirty="0" err="1"/>
              <a:t>clearing</a:t>
            </a:r>
            <a:r>
              <a:rPr lang="pt-BR" dirty="0"/>
              <a:t> avalia-se somente o seu risco de crédito, não havendo necessidade de avaliar o risco de crédito das contrapartes.</a:t>
            </a:r>
          </a:p>
          <a:p>
            <a:pPr marL="742950" lvl="1" indent="-285750" algn="just">
              <a:buFont typeface="Wingdings" panose="05000000000000000000" pitchFamily="2" charset="2"/>
              <a:buChar char="§"/>
            </a:pPr>
            <a:r>
              <a:rPr lang="pt-BR" dirty="0"/>
              <a:t>A </a:t>
            </a:r>
            <a:r>
              <a:rPr lang="pt-BR" i="1" dirty="0" err="1"/>
              <a:t>clearing</a:t>
            </a:r>
            <a:r>
              <a:rPr lang="pt-BR" i="1" dirty="0"/>
              <a:t> </a:t>
            </a:r>
            <a:r>
              <a:rPr lang="pt-BR" dirty="0"/>
              <a:t>agirá como contraparte central das operações financeiras dos contratos derivativos,</a:t>
            </a:r>
          </a:p>
          <a:p>
            <a:pPr marL="742950" lvl="1" indent="-285750" algn="just">
              <a:buFont typeface="Wingdings" panose="05000000000000000000" pitchFamily="2" charset="2"/>
              <a:buChar char="§"/>
            </a:pPr>
            <a:r>
              <a:rPr lang="pt-BR" dirty="0"/>
              <a:t>Caberá a </a:t>
            </a:r>
            <a:r>
              <a:rPr lang="pt-BR" i="1" dirty="0" err="1"/>
              <a:t>clearing</a:t>
            </a:r>
            <a:r>
              <a:rPr lang="pt-BR" dirty="0"/>
              <a:t> chamar as garantias dos participantes da Bolsa e criar a estrutura de salvaguardas</a:t>
            </a:r>
          </a:p>
          <a:p>
            <a:pPr marL="742950" lvl="1" indent="-285750" algn="just">
              <a:buFont typeface="Wingdings" panose="05000000000000000000" pitchFamily="2" charset="2"/>
              <a:buChar char="§"/>
            </a:pPr>
            <a:r>
              <a:rPr lang="pt-BR" dirty="0"/>
              <a:t>A </a:t>
            </a:r>
            <a:r>
              <a:rPr lang="pt-BR" i="1" dirty="0" err="1"/>
              <a:t>clearing</a:t>
            </a:r>
            <a:r>
              <a:rPr lang="pt-BR" dirty="0"/>
              <a:t> estabelecerá as métricas para os cálculos de margem inicial e de margem adicional.</a:t>
            </a:r>
          </a:p>
          <a:p>
            <a:pPr marL="742950" lvl="1" indent="-285750" algn="just">
              <a:buFont typeface="Wingdings" panose="05000000000000000000" pitchFamily="2" charset="2"/>
              <a:buChar char="§"/>
            </a:pPr>
            <a:r>
              <a:rPr lang="pt-BR" dirty="0"/>
              <a:t>Definirá os limites a serem negociados.</a:t>
            </a:r>
          </a:p>
          <a:p>
            <a:pPr marL="742950" lvl="1" indent="-285750" algn="just">
              <a:buFont typeface="Wingdings" panose="05000000000000000000" pitchFamily="2" charset="2"/>
              <a:buChar char="§"/>
            </a:pPr>
            <a:r>
              <a:rPr lang="pt-BR" dirty="0"/>
              <a:t>A </a:t>
            </a:r>
            <a:r>
              <a:rPr lang="pt-BR" i="1" dirty="0" err="1"/>
              <a:t>clearing</a:t>
            </a:r>
            <a:r>
              <a:rPr lang="pt-BR" dirty="0"/>
              <a:t> disponibilizará relatórios diários com as posições e os respectivos resultados, bem como os valores depositados em margem.</a:t>
            </a:r>
          </a:p>
        </p:txBody>
      </p:sp>
    </p:spTree>
    <p:extLst>
      <p:ext uri="{BB962C8B-B14F-4D97-AF65-F5344CB8AC3E}">
        <p14:creationId xmlns:p14="http://schemas.microsoft.com/office/powerpoint/2010/main" val="40770750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0A853B3-3077-42D2-89A8-89CFA0BA9FC0}" type="slidenum">
              <a:rPr lang="pt-BR" smtClean="0"/>
              <a:t>15</a:t>
            </a:fld>
            <a:endParaRPr lang="pt-BR"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1479" y="301961"/>
            <a:ext cx="1778405" cy="635145"/>
          </a:xfrm>
          <a:prstGeom prst="rect">
            <a:avLst/>
          </a:prstGeom>
        </p:spPr>
      </p:pic>
      <p:sp>
        <p:nvSpPr>
          <p:cNvPr id="2" name="TextBox 1"/>
          <p:cNvSpPr txBox="1"/>
          <p:nvPr/>
        </p:nvSpPr>
        <p:spPr>
          <a:xfrm>
            <a:off x="1631576" y="475441"/>
            <a:ext cx="7591282" cy="1508105"/>
          </a:xfrm>
          <a:prstGeom prst="rect">
            <a:avLst/>
          </a:prstGeom>
          <a:noFill/>
        </p:spPr>
        <p:txBody>
          <a:bodyPr wrap="square" rtlCol="0">
            <a:spAutoFit/>
          </a:bodyPr>
          <a:lstStyle/>
          <a:p>
            <a:pPr algn="ctr"/>
            <a:r>
              <a:rPr lang="pt-BR" sz="3600" b="1" dirty="0"/>
              <a:t>RISCO DE CONTRAPARTE</a:t>
            </a:r>
          </a:p>
          <a:p>
            <a:pPr algn="ctr"/>
            <a:r>
              <a:rPr lang="pt-BR" sz="2800" b="1" dirty="0"/>
              <a:t>BOLSA DE VALORES – CONTRAPARTE CENTRAL</a:t>
            </a:r>
            <a:endParaRPr lang="pt-BR" sz="2800" b="1" i="1" dirty="0"/>
          </a:p>
          <a:p>
            <a:pPr algn="ctr"/>
            <a:endParaRPr lang="pt-BR" sz="2800" b="1" dirty="0"/>
          </a:p>
        </p:txBody>
      </p:sp>
      <p:sp>
        <p:nvSpPr>
          <p:cNvPr id="15" name="TextBox 14">
            <a:extLst>
              <a:ext uri="{FF2B5EF4-FFF2-40B4-BE49-F238E27FC236}">
                <a16:creationId xmlns:a16="http://schemas.microsoft.com/office/drawing/2014/main" id="{713A86C8-2916-403C-829E-9B87D662AB51}"/>
              </a:ext>
            </a:extLst>
          </p:cNvPr>
          <p:cNvSpPr txBox="1"/>
          <p:nvPr/>
        </p:nvSpPr>
        <p:spPr>
          <a:xfrm>
            <a:off x="247823" y="1588755"/>
            <a:ext cx="11739770" cy="2585323"/>
          </a:xfrm>
          <a:prstGeom prst="rect">
            <a:avLst/>
          </a:prstGeom>
          <a:noFill/>
        </p:spPr>
        <p:txBody>
          <a:bodyPr wrap="square" rtlCol="0">
            <a:spAutoFit/>
          </a:bodyPr>
          <a:lstStyle/>
          <a:p>
            <a:pPr algn="just"/>
            <a:r>
              <a:rPr lang="pt-BR" u="sng" dirty="0"/>
              <a:t>Empresa:</a:t>
            </a:r>
          </a:p>
          <a:p>
            <a:pPr marL="285750" indent="-285750" algn="just">
              <a:buFont typeface="Wingdings" panose="05000000000000000000" pitchFamily="2" charset="2"/>
              <a:buChar char="§"/>
            </a:pPr>
            <a:r>
              <a:rPr lang="pt-BR" dirty="0"/>
              <a:t>Necessidade de um </a:t>
            </a:r>
            <a:r>
              <a:rPr lang="pt-BR" u="sng" dirty="0"/>
              <a:t>Sistema</a:t>
            </a:r>
            <a:r>
              <a:rPr lang="pt-BR" dirty="0"/>
              <a:t> que se comunique com a contraparte central para:</a:t>
            </a:r>
          </a:p>
          <a:p>
            <a:pPr marL="742950" lvl="1" indent="-285750" algn="just">
              <a:buFont typeface="Wingdings" panose="05000000000000000000" pitchFamily="2" charset="2"/>
              <a:buChar char="§"/>
            </a:pPr>
            <a:r>
              <a:rPr lang="pt-BR" dirty="0"/>
              <a:t>Leitura das informações disponibilizadas em interfaces padronizadas pela </a:t>
            </a:r>
            <a:r>
              <a:rPr lang="pt-BR" i="1" dirty="0" err="1"/>
              <a:t>clearing</a:t>
            </a:r>
            <a:r>
              <a:rPr lang="pt-BR" dirty="0"/>
              <a:t>,</a:t>
            </a:r>
          </a:p>
          <a:p>
            <a:pPr marL="742950" lvl="1" indent="-285750" algn="just">
              <a:buFont typeface="Wingdings" panose="05000000000000000000" pitchFamily="2" charset="2"/>
              <a:buChar char="§"/>
            </a:pPr>
            <a:r>
              <a:rPr lang="pt-BR" dirty="0"/>
              <a:t>Conciliação das informações com os registrados no sistema interno da Empresa,</a:t>
            </a:r>
          </a:p>
          <a:p>
            <a:pPr marL="742950" lvl="1" indent="-285750" algn="just">
              <a:buFont typeface="Wingdings" panose="05000000000000000000" pitchFamily="2" charset="2"/>
              <a:buChar char="§"/>
            </a:pPr>
            <a:r>
              <a:rPr lang="pt-BR" dirty="0"/>
              <a:t>Cálculo Gerencial de Risco de Mercado e </a:t>
            </a:r>
            <a:r>
              <a:rPr lang="pt-BR" b="1" i="1" dirty="0"/>
              <a:t>Stress Testing</a:t>
            </a:r>
            <a:r>
              <a:rPr lang="pt-BR" dirty="0"/>
              <a:t>,</a:t>
            </a:r>
          </a:p>
          <a:p>
            <a:pPr marL="742950" lvl="1" indent="-285750" algn="just">
              <a:buFont typeface="Wingdings" panose="05000000000000000000" pitchFamily="2" charset="2"/>
              <a:buChar char="§"/>
            </a:pPr>
            <a:r>
              <a:rPr lang="pt-BR" dirty="0"/>
              <a:t>Cálculo Gerencial de Liquidez,</a:t>
            </a:r>
          </a:p>
          <a:p>
            <a:pPr marL="742950" lvl="1" indent="-285750" algn="just">
              <a:buFont typeface="Wingdings" panose="05000000000000000000" pitchFamily="2" charset="2"/>
              <a:buChar char="§"/>
            </a:pPr>
            <a:r>
              <a:rPr lang="pt-BR" dirty="0"/>
              <a:t>Controle de Consumo de Margem e de Garantias,</a:t>
            </a:r>
          </a:p>
          <a:p>
            <a:pPr marL="742950" lvl="1" indent="-285750" algn="just">
              <a:buFont typeface="Wingdings" panose="05000000000000000000" pitchFamily="2" charset="2"/>
              <a:buChar char="§"/>
            </a:pPr>
            <a:r>
              <a:rPr lang="pt-BR" dirty="0"/>
              <a:t>Relatórios tempestivos em linha com os negócios da Empresa.</a:t>
            </a:r>
          </a:p>
          <a:p>
            <a:pPr marL="285750" indent="-285750" algn="just">
              <a:buFont typeface="Wingdings" panose="05000000000000000000" pitchFamily="2" charset="2"/>
              <a:buChar char="§"/>
            </a:pPr>
            <a:r>
              <a:rPr lang="pt-BR" dirty="0"/>
              <a:t>Risco passa a ser contra a contraparte central.</a:t>
            </a:r>
          </a:p>
        </p:txBody>
      </p:sp>
    </p:spTree>
    <p:extLst>
      <p:ext uri="{BB962C8B-B14F-4D97-AF65-F5344CB8AC3E}">
        <p14:creationId xmlns:p14="http://schemas.microsoft.com/office/powerpoint/2010/main" val="3297242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919289" y="188913"/>
            <a:ext cx="8353425" cy="523220"/>
          </a:xfrm>
          <a:prstGeom prst="rect">
            <a:avLst/>
          </a:prstGeom>
          <a:ln>
            <a:solidFill>
              <a:srgbClr val="336600"/>
            </a:solidFill>
          </a:ln>
        </p:spPr>
        <p:style>
          <a:lnRef idx="2">
            <a:schemeClr val="accent3"/>
          </a:lnRef>
          <a:fillRef idx="1">
            <a:schemeClr val="lt1"/>
          </a:fillRef>
          <a:effectRef idx="0">
            <a:schemeClr val="accent3"/>
          </a:effectRef>
          <a:fontRef idx="minor">
            <a:schemeClr val="dk1"/>
          </a:fontRef>
        </p:style>
        <p:txBody>
          <a:bodyPr>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pt-BR" sz="2800" b="1" dirty="0"/>
              <a:t>EMPRESA</a:t>
            </a:r>
          </a:p>
        </p:txBody>
      </p:sp>
      <p:sp>
        <p:nvSpPr>
          <p:cNvPr id="3" name="Seta para a direita 2"/>
          <p:cNvSpPr/>
          <p:nvPr/>
        </p:nvSpPr>
        <p:spPr>
          <a:xfrm rot="7311297">
            <a:off x="3797313" y="2568354"/>
            <a:ext cx="720080" cy="726331"/>
          </a:xfrm>
          <a:prstGeom prst="rightArrow">
            <a:avLst/>
          </a:prstGeom>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pt-BR" dirty="0"/>
          </a:p>
        </p:txBody>
      </p:sp>
      <p:sp>
        <p:nvSpPr>
          <p:cNvPr id="8" name="Retângulo de cantos arredondados 7"/>
          <p:cNvSpPr/>
          <p:nvPr/>
        </p:nvSpPr>
        <p:spPr>
          <a:xfrm>
            <a:off x="2279576" y="3403600"/>
            <a:ext cx="2592288" cy="86409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pt-BR" b="1" dirty="0">
                <a:solidFill>
                  <a:schemeClr val="tx1"/>
                </a:solidFill>
              </a:rPr>
              <a:t>DESENVOLVIMENTO DE PRODUTOS PARA CONTROLES GERENCIAIS</a:t>
            </a:r>
            <a:r>
              <a:rPr lang="pt-BR" b="1" dirty="0">
                <a:solidFill>
                  <a:srgbClr val="336600"/>
                </a:solidFill>
              </a:rPr>
              <a:t> </a:t>
            </a:r>
          </a:p>
        </p:txBody>
      </p:sp>
      <p:sp>
        <p:nvSpPr>
          <p:cNvPr id="9" name="Seta para a direita 8"/>
          <p:cNvSpPr/>
          <p:nvPr/>
        </p:nvSpPr>
        <p:spPr>
          <a:xfrm rot="5400000">
            <a:off x="3212554" y="4433988"/>
            <a:ext cx="720080" cy="726331"/>
          </a:xfrm>
          <a:prstGeom prst="rightArrow">
            <a:avLst/>
          </a:prstGeom>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pt-BR" dirty="0"/>
          </a:p>
        </p:txBody>
      </p:sp>
      <p:sp>
        <p:nvSpPr>
          <p:cNvPr id="10" name="Retângulo de cantos arredondados 9"/>
          <p:cNvSpPr/>
          <p:nvPr/>
        </p:nvSpPr>
        <p:spPr>
          <a:xfrm>
            <a:off x="2279576" y="5322416"/>
            <a:ext cx="2448272" cy="648072"/>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pt-BR" b="1" dirty="0">
                <a:solidFill>
                  <a:schemeClr val="tx1"/>
                </a:solidFill>
              </a:rPr>
              <a:t>SOFTWARES EM FINANÇAS</a:t>
            </a:r>
          </a:p>
        </p:txBody>
      </p:sp>
      <p:sp>
        <p:nvSpPr>
          <p:cNvPr id="11" name="Seta para a direita 10"/>
          <p:cNvSpPr/>
          <p:nvPr/>
        </p:nvSpPr>
        <p:spPr>
          <a:xfrm rot="3113724">
            <a:off x="7316241" y="2555654"/>
            <a:ext cx="720080" cy="726331"/>
          </a:xfrm>
          <a:prstGeom prst="rightArrow">
            <a:avLst/>
          </a:prstGeom>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pt-BR" dirty="0"/>
          </a:p>
        </p:txBody>
      </p:sp>
      <p:sp>
        <p:nvSpPr>
          <p:cNvPr id="12" name="Retângulo de cantos arredondados 11"/>
          <p:cNvSpPr/>
          <p:nvPr/>
        </p:nvSpPr>
        <p:spPr>
          <a:xfrm>
            <a:off x="6713453" y="3403600"/>
            <a:ext cx="2808312" cy="50405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pt-BR" b="1" dirty="0">
                <a:solidFill>
                  <a:schemeClr val="tx1"/>
                </a:solidFill>
              </a:rPr>
              <a:t>CONSULTORIA</a:t>
            </a:r>
          </a:p>
        </p:txBody>
      </p:sp>
      <p:sp>
        <p:nvSpPr>
          <p:cNvPr id="13" name="Seta para a direita 12"/>
          <p:cNvSpPr/>
          <p:nvPr/>
        </p:nvSpPr>
        <p:spPr>
          <a:xfrm rot="5400000">
            <a:off x="7821066" y="4073948"/>
            <a:ext cx="720080" cy="726331"/>
          </a:xfrm>
          <a:prstGeom prst="rightArrow">
            <a:avLst/>
          </a:prstGeom>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pt-BR" dirty="0"/>
          </a:p>
        </p:txBody>
      </p:sp>
      <p:sp>
        <p:nvSpPr>
          <p:cNvPr id="14" name="Retângulo de cantos arredondados 13"/>
          <p:cNvSpPr/>
          <p:nvPr/>
        </p:nvSpPr>
        <p:spPr>
          <a:xfrm>
            <a:off x="6672064" y="4941168"/>
            <a:ext cx="2808312" cy="122413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pt-BR" b="1" dirty="0">
                <a:solidFill>
                  <a:schemeClr val="tx1"/>
                </a:solidFill>
              </a:rPr>
              <a:t>ESTRUTURAÇÃO/RE-ESTRUTURAÇÃO NAS ÁREAS DE APREÇAMENTO E RISCO DE MERCADO</a:t>
            </a:r>
          </a:p>
        </p:txBody>
      </p:sp>
      <p:pic>
        <p:nvPicPr>
          <p:cNvPr id="2050" name="Picture 2" descr="D:\Users\Negri\Documents\Elekto\Padrões\Logos\Logo\840x300\logo_medium_orang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48329" y="241741"/>
            <a:ext cx="1101249" cy="393303"/>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D:\Users\Negri\Documents\Elekto\Padrões\Logos\Logo\840x300\logo_medium_orang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77004" y="836712"/>
            <a:ext cx="4005882" cy="14306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Oval 4"/>
          <p:cNvSpPr>
            <a:spLocks noChangeArrowheads="1"/>
          </p:cNvSpPr>
          <p:nvPr/>
        </p:nvSpPr>
        <p:spPr bwMode="auto">
          <a:xfrm>
            <a:off x="3719736" y="1882721"/>
            <a:ext cx="1512168" cy="1152415"/>
          </a:xfrm>
          <a:prstGeom prst="ellipse">
            <a:avLst/>
          </a:prstGeom>
          <a:ln>
            <a:headEnd/>
            <a:tailEnd/>
          </a:ln>
        </p:spPr>
        <p:style>
          <a:lnRef idx="0">
            <a:schemeClr val="accent3"/>
          </a:lnRef>
          <a:fillRef idx="3">
            <a:schemeClr val="accent3"/>
          </a:fillRef>
          <a:effectRef idx="3">
            <a:schemeClr val="accent3"/>
          </a:effectRef>
          <a:fontRef idx="minor">
            <a:schemeClr val="lt1"/>
          </a:fontRef>
        </p:style>
        <p:txBody>
          <a:bodyPr wrap="none" anchor="ctr"/>
          <a:lstStyle/>
          <a:p>
            <a:r>
              <a:rPr lang="pt-BR" sz="2000" b="1" dirty="0">
                <a:solidFill>
                  <a:schemeClr val="tx1"/>
                </a:solidFill>
              </a:rPr>
              <a:t>Estrutura </a:t>
            </a:r>
          </a:p>
          <a:p>
            <a:r>
              <a:rPr lang="pt-BR" sz="2000" b="1" dirty="0">
                <a:solidFill>
                  <a:schemeClr val="tx1"/>
                </a:solidFill>
              </a:rPr>
              <a:t>Societária</a:t>
            </a:r>
          </a:p>
        </p:txBody>
      </p:sp>
      <p:sp>
        <p:nvSpPr>
          <p:cNvPr id="31751" name="Text Box 7"/>
          <p:cNvSpPr txBox="1">
            <a:spLocks noChangeArrowheads="1"/>
          </p:cNvSpPr>
          <p:nvPr/>
        </p:nvSpPr>
        <p:spPr bwMode="auto">
          <a:xfrm>
            <a:off x="7248128" y="1019200"/>
            <a:ext cx="3276600" cy="4031873"/>
          </a:xfrm>
          <a:prstGeom prst="rect">
            <a:avLst/>
          </a:prstGeom>
          <a:noFill/>
          <a:ln>
            <a:noFill/>
          </a:ln>
          <a:effectLst/>
        </p:spPr>
        <p:style>
          <a:lnRef idx="0">
            <a:scrgbClr r="0" g="0" b="0"/>
          </a:lnRef>
          <a:fillRef idx="1001">
            <a:schemeClr val="lt1"/>
          </a:fillRef>
          <a:effectRef idx="0">
            <a:scrgbClr r="0" g="0" b="0"/>
          </a:effectRef>
          <a:fontRef idx="major"/>
        </p:style>
        <p:txBody>
          <a:bodyPr>
            <a:spAutoFit/>
          </a:bodyPr>
          <a:lstStyle/>
          <a:p>
            <a:pPr algn="l">
              <a:spcBef>
                <a:spcPct val="50000"/>
              </a:spcBef>
              <a:buFontTx/>
              <a:buChar char="-"/>
            </a:pPr>
            <a:r>
              <a:rPr lang="pt-BR" sz="1600" dirty="0"/>
              <a:t> Formação Acadêmica em Ciências Exatas e Humanas;</a:t>
            </a:r>
          </a:p>
          <a:p>
            <a:pPr algn="l">
              <a:spcBef>
                <a:spcPct val="50000"/>
              </a:spcBef>
              <a:buFontTx/>
              <a:buChar char="-"/>
            </a:pPr>
            <a:r>
              <a:rPr lang="pt-BR" sz="1600" dirty="0"/>
              <a:t> 22 anos de atuação  em Risco de Mercado;</a:t>
            </a:r>
          </a:p>
          <a:p>
            <a:pPr algn="l">
              <a:spcBef>
                <a:spcPct val="50000"/>
              </a:spcBef>
              <a:buFontTx/>
              <a:buChar char="-"/>
            </a:pPr>
            <a:r>
              <a:rPr lang="pt-BR" sz="1600" dirty="0"/>
              <a:t> Trabalhos em Empresas consolidadas no segmento de Risco de Mercado, apreçamento de ativos e desenvolvimento de softwares;</a:t>
            </a:r>
          </a:p>
          <a:p>
            <a:pPr algn="l">
              <a:spcBef>
                <a:spcPct val="50000"/>
              </a:spcBef>
              <a:buFontTx/>
              <a:buChar char="-"/>
            </a:pPr>
            <a:r>
              <a:rPr lang="pt-BR" sz="1600" dirty="0"/>
              <a:t> Qualificação técnica para desenvolvimento de software estruturado em finanças para atender a demanda do mercado;</a:t>
            </a:r>
          </a:p>
          <a:p>
            <a:pPr algn="l">
              <a:spcBef>
                <a:spcPct val="50000"/>
              </a:spcBef>
              <a:buFontTx/>
              <a:buChar char="-"/>
            </a:pPr>
            <a:r>
              <a:rPr lang="pt-BR" sz="1600" dirty="0"/>
              <a:t> Alto grau de comprometimento com o cliente.</a:t>
            </a:r>
          </a:p>
        </p:txBody>
      </p:sp>
      <p:sp>
        <p:nvSpPr>
          <p:cNvPr id="31753" name="Text Box 9"/>
          <p:cNvSpPr txBox="1">
            <a:spLocks noChangeArrowheads="1"/>
          </p:cNvSpPr>
          <p:nvPr/>
        </p:nvSpPr>
        <p:spPr bwMode="auto">
          <a:xfrm>
            <a:off x="2639864" y="3610912"/>
            <a:ext cx="3548418" cy="369332"/>
          </a:xfrm>
          <a:prstGeom prst="rect">
            <a:avLst/>
          </a:prstGeom>
          <a:noFill/>
          <a:ln>
            <a:noFill/>
          </a:ln>
          <a:effectLst/>
        </p:spPr>
        <p:style>
          <a:lnRef idx="0">
            <a:scrgbClr r="0" g="0" b="0"/>
          </a:lnRef>
          <a:fillRef idx="1001">
            <a:schemeClr val="lt1"/>
          </a:fillRef>
          <a:effectRef idx="0">
            <a:scrgbClr r="0" g="0" b="0"/>
          </a:effectRef>
          <a:fontRef idx="major"/>
        </p:style>
        <p:txBody>
          <a:bodyPr>
            <a:spAutoFit/>
          </a:bodyPr>
          <a:lstStyle>
            <a:defPPr>
              <a:defRPr lang="pt-BR"/>
            </a:defPPr>
            <a:lvl1pPr algn="l">
              <a:spcBef>
                <a:spcPct val="50000"/>
              </a:spcBef>
              <a:buFontTx/>
              <a:buChar char="-"/>
              <a:defRPr sz="1600">
                <a:solidFill>
                  <a:srgbClr val="336600"/>
                </a:solidFill>
                <a:latin typeface="+mj-lt"/>
                <a:ea typeface="+mj-ea"/>
                <a:cs typeface="+mj-cs"/>
              </a:defRPr>
            </a:lvl1pPr>
            <a:lvl2pPr>
              <a:defRPr>
                <a:solidFill>
                  <a:schemeClr val="tx1"/>
                </a:solidFill>
                <a:latin typeface="+mj-lt"/>
                <a:ea typeface="+mj-ea"/>
                <a:cs typeface="+mj-cs"/>
              </a:defRPr>
            </a:lvl2pPr>
            <a:lvl3pPr>
              <a:defRPr>
                <a:solidFill>
                  <a:schemeClr val="tx1"/>
                </a:solidFill>
                <a:latin typeface="+mj-lt"/>
                <a:ea typeface="+mj-ea"/>
                <a:cs typeface="+mj-cs"/>
              </a:defRPr>
            </a:lvl3pPr>
            <a:lvl4pPr>
              <a:defRPr>
                <a:solidFill>
                  <a:schemeClr val="tx1"/>
                </a:solidFill>
                <a:latin typeface="+mj-lt"/>
                <a:ea typeface="+mj-ea"/>
                <a:cs typeface="+mj-cs"/>
              </a:defRPr>
            </a:lvl4pPr>
            <a:lvl5pPr>
              <a:defRPr>
                <a:solidFill>
                  <a:schemeClr val="tx1"/>
                </a:solidFill>
                <a:latin typeface="+mj-lt"/>
                <a:ea typeface="+mj-ea"/>
                <a:cs typeface="+mj-cs"/>
              </a:defRPr>
            </a:lvl5pPr>
            <a:lvl6pPr>
              <a:defRPr>
                <a:solidFill>
                  <a:schemeClr val="tx1"/>
                </a:solidFill>
                <a:latin typeface="+mj-lt"/>
                <a:ea typeface="+mj-ea"/>
                <a:cs typeface="+mj-cs"/>
              </a:defRPr>
            </a:lvl6pPr>
            <a:lvl7pPr>
              <a:defRPr>
                <a:solidFill>
                  <a:schemeClr val="tx1"/>
                </a:solidFill>
                <a:latin typeface="+mj-lt"/>
                <a:ea typeface="+mj-ea"/>
                <a:cs typeface="+mj-cs"/>
              </a:defRPr>
            </a:lvl7pPr>
            <a:lvl8pPr>
              <a:defRPr>
                <a:solidFill>
                  <a:schemeClr val="tx1"/>
                </a:solidFill>
                <a:latin typeface="+mj-lt"/>
                <a:ea typeface="+mj-ea"/>
                <a:cs typeface="+mj-cs"/>
              </a:defRPr>
            </a:lvl8pPr>
            <a:lvl9pPr>
              <a:defRPr>
                <a:solidFill>
                  <a:schemeClr val="tx1"/>
                </a:solidFill>
                <a:latin typeface="+mj-lt"/>
                <a:ea typeface="+mj-ea"/>
                <a:cs typeface="+mj-cs"/>
              </a:defRPr>
            </a:lvl9pPr>
          </a:lstStyle>
          <a:p>
            <a:pPr>
              <a:buNone/>
            </a:pPr>
            <a:r>
              <a:rPr lang="pt-BR" sz="1800" u="sng" dirty="0">
                <a:solidFill>
                  <a:schemeClr val="tx1"/>
                </a:solidFill>
              </a:rPr>
              <a:t>João Paulo Gonçalves Negri</a:t>
            </a:r>
          </a:p>
        </p:txBody>
      </p:sp>
      <p:sp>
        <p:nvSpPr>
          <p:cNvPr id="31754" name="Text Box 10"/>
          <p:cNvSpPr txBox="1">
            <a:spLocks noChangeArrowheads="1"/>
          </p:cNvSpPr>
          <p:nvPr/>
        </p:nvSpPr>
        <p:spPr bwMode="auto">
          <a:xfrm>
            <a:off x="2855888" y="3970953"/>
            <a:ext cx="424847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buFont typeface="Wingdings" pitchFamily="2" charset="2"/>
              <a:buChar char="ü"/>
            </a:pPr>
            <a:r>
              <a:rPr lang="pt-BR" sz="1600" dirty="0"/>
              <a:t> Responsável pela Equipe de Desenvolvimento de softwares e pelos Produtos</a:t>
            </a:r>
          </a:p>
        </p:txBody>
      </p:sp>
      <p:sp>
        <p:nvSpPr>
          <p:cNvPr id="31755" name="Text Box 11"/>
          <p:cNvSpPr txBox="1">
            <a:spLocks noChangeArrowheads="1"/>
          </p:cNvSpPr>
          <p:nvPr/>
        </p:nvSpPr>
        <p:spPr bwMode="auto">
          <a:xfrm>
            <a:off x="2656756" y="4627736"/>
            <a:ext cx="3657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style>
          <a:lnRef idx="0">
            <a:scrgbClr r="0" g="0" b="0"/>
          </a:lnRef>
          <a:fillRef idx="1001">
            <a:schemeClr val="lt1"/>
          </a:fillRef>
          <a:effectRef idx="0">
            <a:scrgbClr r="0" g="0" b="0"/>
          </a:effectRef>
          <a:fontRef idx="major"/>
        </p:style>
        <p:txBody>
          <a:bodyPr>
            <a:spAutoFit/>
          </a:bodyPr>
          <a:lstStyle>
            <a:defPPr>
              <a:defRPr lang="pt-BR"/>
            </a:defPPr>
            <a:lvl1pPr algn="l">
              <a:spcBef>
                <a:spcPct val="50000"/>
              </a:spcBef>
              <a:buFontTx/>
              <a:buNone/>
              <a:defRPr sz="1800" u="sng">
                <a:solidFill>
                  <a:srgbClr val="336600"/>
                </a:solidFill>
                <a:latin typeface="+mj-lt"/>
                <a:ea typeface="+mj-ea"/>
                <a:cs typeface="+mj-cs"/>
              </a:defRPr>
            </a:lvl1pPr>
            <a:lvl2pPr>
              <a:defRPr>
                <a:solidFill>
                  <a:schemeClr val="tx1"/>
                </a:solidFill>
                <a:latin typeface="+mj-lt"/>
                <a:ea typeface="+mj-ea"/>
                <a:cs typeface="+mj-cs"/>
              </a:defRPr>
            </a:lvl2pPr>
            <a:lvl3pPr>
              <a:defRPr>
                <a:solidFill>
                  <a:schemeClr val="tx1"/>
                </a:solidFill>
                <a:latin typeface="+mj-lt"/>
                <a:ea typeface="+mj-ea"/>
                <a:cs typeface="+mj-cs"/>
              </a:defRPr>
            </a:lvl3pPr>
            <a:lvl4pPr>
              <a:defRPr>
                <a:solidFill>
                  <a:schemeClr val="tx1"/>
                </a:solidFill>
                <a:latin typeface="+mj-lt"/>
                <a:ea typeface="+mj-ea"/>
                <a:cs typeface="+mj-cs"/>
              </a:defRPr>
            </a:lvl4pPr>
            <a:lvl5pPr>
              <a:defRPr>
                <a:solidFill>
                  <a:schemeClr val="tx1"/>
                </a:solidFill>
                <a:latin typeface="+mj-lt"/>
                <a:ea typeface="+mj-ea"/>
                <a:cs typeface="+mj-cs"/>
              </a:defRPr>
            </a:lvl5pPr>
            <a:lvl6pPr>
              <a:defRPr>
                <a:solidFill>
                  <a:schemeClr val="tx1"/>
                </a:solidFill>
                <a:latin typeface="+mj-lt"/>
                <a:ea typeface="+mj-ea"/>
                <a:cs typeface="+mj-cs"/>
              </a:defRPr>
            </a:lvl6pPr>
            <a:lvl7pPr>
              <a:defRPr>
                <a:solidFill>
                  <a:schemeClr val="tx1"/>
                </a:solidFill>
                <a:latin typeface="+mj-lt"/>
                <a:ea typeface="+mj-ea"/>
                <a:cs typeface="+mj-cs"/>
              </a:defRPr>
            </a:lvl7pPr>
            <a:lvl8pPr>
              <a:defRPr>
                <a:solidFill>
                  <a:schemeClr val="tx1"/>
                </a:solidFill>
                <a:latin typeface="+mj-lt"/>
                <a:ea typeface="+mj-ea"/>
                <a:cs typeface="+mj-cs"/>
              </a:defRPr>
            </a:lvl8pPr>
            <a:lvl9pPr>
              <a:defRPr>
                <a:solidFill>
                  <a:schemeClr val="tx1"/>
                </a:solidFill>
                <a:latin typeface="+mj-lt"/>
                <a:ea typeface="+mj-ea"/>
                <a:cs typeface="+mj-cs"/>
              </a:defRPr>
            </a:lvl9pPr>
          </a:lstStyle>
          <a:p>
            <a:r>
              <a:rPr lang="pt-BR" dirty="0">
                <a:solidFill>
                  <a:schemeClr val="tx1"/>
                </a:solidFill>
              </a:rPr>
              <a:t>Bruno </a:t>
            </a:r>
            <a:r>
              <a:rPr lang="pt-BR" dirty="0" err="1">
                <a:solidFill>
                  <a:schemeClr val="tx1"/>
                </a:solidFill>
              </a:rPr>
              <a:t>Canettieri</a:t>
            </a:r>
            <a:endParaRPr lang="pt-BR" dirty="0">
              <a:solidFill>
                <a:schemeClr val="tx1"/>
              </a:solidFill>
            </a:endParaRPr>
          </a:p>
        </p:txBody>
      </p:sp>
      <p:sp>
        <p:nvSpPr>
          <p:cNvPr id="31756" name="Text Box 12"/>
          <p:cNvSpPr txBox="1">
            <a:spLocks noChangeArrowheads="1"/>
          </p:cNvSpPr>
          <p:nvPr/>
        </p:nvSpPr>
        <p:spPr bwMode="auto">
          <a:xfrm>
            <a:off x="2855888" y="4987775"/>
            <a:ext cx="36576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pt-BR"/>
            </a:defPPr>
            <a:lvl1pPr algn="l">
              <a:spcBef>
                <a:spcPct val="50000"/>
              </a:spcBef>
              <a:buFont typeface="Wingdings" pitchFamily="2" charset="2"/>
              <a:buChar char="ü"/>
              <a:defRPr sz="1600">
                <a:solidFill>
                  <a:srgbClr val="336600"/>
                </a:solidFill>
              </a:defRPr>
            </a:lvl1pPr>
          </a:lstStyle>
          <a:p>
            <a:r>
              <a:rPr lang="pt-BR" dirty="0">
                <a:solidFill>
                  <a:schemeClr val="tx1"/>
                </a:solidFill>
              </a:rPr>
              <a:t> Desenvolvimento de softwares e Produtos</a:t>
            </a:r>
          </a:p>
        </p:txBody>
      </p:sp>
      <p:sp>
        <p:nvSpPr>
          <p:cNvPr id="31757" name="Text Box 13"/>
          <p:cNvSpPr txBox="1">
            <a:spLocks noChangeArrowheads="1"/>
          </p:cNvSpPr>
          <p:nvPr/>
        </p:nvSpPr>
        <p:spPr bwMode="auto">
          <a:xfrm>
            <a:off x="2639864" y="5419824"/>
            <a:ext cx="3657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style>
          <a:lnRef idx="0">
            <a:scrgbClr r="0" g="0" b="0"/>
          </a:lnRef>
          <a:fillRef idx="1001">
            <a:schemeClr val="lt1"/>
          </a:fillRef>
          <a:effectRef idx="0">
            <a:scrgbClr r="0" g="0" b="0"/>
          </a:effectRef>
          <a:fontRef idx="major"/>
        </p:style>
        <p:txBody>
          <a:bodyPr>
            <a:spAutoFit/>
          </a:bodyPr>
          <a:lstStyle>
            <a:defPPr>
              <a:defRPr lang="pt-BR"/>
            </a:defPPr>
            <a:lvl1pPr algn="l">
              <a:spcBef>
                <a:spcPct val="50000"/>
              </a:spcBef>
              <a:buFontTx/>
              <a:buNone/>
              <a:defRPr sz="1800" u="sng">
                <a:solidFill>
                  <a:srgbClr val="336600"/>
                </a:solidFill>
                <a:latin typeface="+mj-lt"/>
                <a:ea typeface="+mj-ea"/>
                <a:cs typeface="+mj-cs"/>
              </a:defRPr>
            </a:lvl1pPr>
            <a:lvl2pPr>
              <a:defRPr>
                <a:solidFill>
                  <a:schemeClr val="tx1"/>
                </a:solidFill>
                <a:latin typeface="+mj-lt"/>
                <a:ea typeface="+mj-ea"/>
                <a:cs typeface="+mj-cs"/>
              </a:defRPr>
            </a:lvl2pPr>
            <a:lvl3pPr>
              <a:defRPr>
                <a:solidFill>
                  <a:schemeClr val="tx1"/>
                </a:solidFill>
                <a:latin typeface="+mj-lt"/>
                <a:ea typeface="+mj-ea"/>
                <a:cs typeface="+mj-cs"/>
              </a:defRPr>
            </a:lvl3pPr>
            <a:lvl4pPr>
              <a:defRPr>
                <a:solidFill>
                  <a:schemeClr val="tx1"/>
                </a:solidFill>
                <a:latin typeface="+mj-lt"/>
                <a:ea typeface="+mj-ea"/>
                <a:cs typeface="+mj-cs"/>
              </a:defRPr>
            </a:lvl4pPr>
            <a:lvl5pPr>
              <a:defRPr>
                <a:solidFill>
                  <a:schemeClr val="tx1"/>
                </a:solidFill>
                <a:latin typeface="+mj-lt"/>
                <a:ea typeface="+mj-ea"/>
                <a:cs typeface="+mj-cs"/>
              </a:defRPr>
            </a:lvl5pPr>
            <a:lvl6pPr>
              <a:defRPr>
                <a:solidFill>
                  <a:schemeClr val="tx1"/>
                </a:solidFill>
                <a:latin typeface="+mj-lt"/>
                <a:ea typeface="+mj-ea"/>
                <a:cs typeface="+mj-cs"/>
              </a:defRPr>
            </a:lvl6pPr>
            <a:lvl7pPr>
              <a:defRPr>
                <a:solidFill>
                  <a:schemeClr val="tx1"/>
                </a:solidFill>
                <a:latin typeface="+mj-lt"/>
                <a:ea typeface="+mj-ea"/>
                <a:cs typeface="+mj-cs"/>
              </a:defRPr>
            </a:lvl7pPr>
            <a:lvl8pPr>
              <a:defRPr>
                <a:solidFill>
                  <a:schemeClr val="tx1"/>
                </a:solidFill>
                <a:latin typeface="+mj-lt"/>
                <a:ea typeface="+mj-ea"/>
                <a:cs typeface="+mj-cs"/>
              </a:defRPr>
            </a:lvl8pPr>
            <a:lvl9pPr>
              <a:defRPr>
                <a:solidFill>
                  <a:schemeClr val="tx1"/>
                </a:solidFill>
                <a:latin typeface="+mj-lt"/>
                <a:ea typeface="+mj-ea"/>
                <a:cs typeface="+mj-cs"/>
              </a:defRPr>
            </a:lvl9pPr>
          </a:lstStyle>
          <a:p>
            <a:r>
              <a:rPr lang="pt-BR" dirty="0">
                <a:solidFill>
                  <a:schemeClr val="tx1"/>
                </a:solidFill>
              </a:rPr>
              <a:t>Victor Hugo </a:t>
            </a:r>
            <a:r>
              <a:rPr lang="pt-BR" dirty="0" err="1">
                <a:solidFill>
                  <a:schemeClr val="tx1"/>
                </a:solidFill>
              </a:rPr>
              <a:t>Pafume</a:t>
            </a:r>
            <a:endParaRPr lang="pt-BR" dirty="0">
              <a:solidFill>
                <a:schemeClr val="tx1"/>
              </a:solidFill>
            </a:endParaRPr>
          </a:p>
        </p:txBody>
      </p:sp>
      <p:sp>
        <p:nvSpPr>
          <p:cNvPr id="31758" name="Text Box 14"/>
          <p:cNvSpPr txBox="1">
            <a:spLocks noChangeArrowheads="1"/>
          </p:cNvSpPr>
          <p:nvPr/>
        </p:nvSpPr>
        <p:spPr bwMode="auto">
          <a:xfrm>
            <a:off x="2855888" y="5855196"/>
            <a:ext cx="417646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pt-BR"/>
            </a:defPPr>
            <a:lvl1pPr algn="l">
              <a:spcBef>
                <a:spcPct val="50000"/>
              </a:spcBef>
              <a:buFont typeface="Wingdings" pitchFamily="2" charset="2"/>
              <a:buChar char="ü"/>
              <a:defRPr sz="1600">
                <a:solidFill>
                  <a:srgbClr val="336600"/>
                </a:solidFill>
              </a:defRPr>
            </a:lvl1pPr>
          </a:lstStyle>
          <a:p>
            <a:r>
              <a:rPr lang="pt-BR" dirty="0">
                <a:solidFill>
                  <a:schemeClr val="tx1"/>
                </a:solidFill>
              </a:rPr>
              <a:t> Responsável Comercial e Relacionamento com clientes</a:t>
            </a:r>
          </a:p>
        </p:txBody>
      </p:sp>
      <p:sp>
        <p:nvSpPr>
          <p:cNvPr id="2" name="Colchete esquerdo 1"/>
          <p:cNvSpPr/>
          <p:nvPr/>
        </p:nvSpPr>
        <p:spPr>
          <a:xfrm>
            <a:off x="7176120" y="1018625"/>
            <a:ext cx="108012" cy="3968119"/>
          </a:xfrm>
          <a:prstGeom prst="leftBracket">
            <a:avLst/>
          </a:prstGeom>
          <a:ln>
            <a:solidFill>
              <a:srgbClr val="3366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5" name="Retângulo de cantos arredondados 4"/>
          <p:cNvSpPr/>
          <p:nvPr/>
        </p:nvSpPr>
        <p:spPr>
          <a:xfrm>
            <a:off x="3223072" y="1018624"/>
            <a:ext cx="1144736" cy="62617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pt-BR" b="1" dirty="0">
                <a:solidFill>
                  <a:schemeClr val="tx1"/>
                </a:solidFill>
              </a:rPr>
              <a:t>Empresa Limitada</a:t>
            </a:r>
          </a:p>
        </p:txBody>
      </p:sp>
      <p:sp>
        <p:nvSpPr>
          <p:cNvPr id="17" name="Retângulo de cantos arredondados 16"/>
          <p:cNvSpPr/>
          <p:nvPr/>
        </p:nvSpPr>
        <p:spPr>
          <a:xfrm>
            <a:off x="1847528" y="2746816"/>
            <a:ext cx="1360760" cy="62617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pt-BR" b="1" dirty="0">
                <a:solidFill>
                  <a:schemeClr val="tx1"/>
                </a:solidFill>
              </a:rPr>
              <a:t>Sócios Fundadores</a:t>
            </a:r>
          </a:p>
        </p:txBody>
      </p:sp>
      <p:sp>
        <p:nvSpPr>
          <p:cNvPr id="18" name="Retângulo de cantos arredondados 17"/>
          <p:cNvSpPr/>
          <p:nvPr/>
        </p:nvSpPr>
        <p:spPr>
          <a:xfrm>
            <a:off x="5591944" y="2149544"/>
            <a:ext cx="1144736" cy="62617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pt-BR" b="1" dirty="0">
                <a:solidFill>
                  <a:schemeClr val="tx1"/>
                </a:solidFill>
              </a:rPr>
              <a:t>Perfil Sócios</a:t>
            </a:r>
          </a:p>
        </p:txBody>
      </p:sp>
      <p:sp>
        <p:nvSpPr>
          <p:cNvPr id="19" name="Colchete esquerdo 18"/>
          <p:cNvSpPr/>
          <p:nvPr/>
        </p:nvSpPr>
        <p:spPr>
          <a:xfrm>
            <a:off x="2603860" y="3610912"/>
            <a:ext cx="54006" cy="2829058"/>
          </a:xfrm>
          <a:prstGeom prst="leftBracket">
            <a:avLst/>
          </a:prstGeom>
          <a:ln>
            <a:solidFill>
              <a:srgbClr val="3366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cxnSp>
        <p:nvCxnSpPr>
          <p:cNvPr id="9" name="Conector reto 8"/>
          <p:cNvCxnSpPr>
            <a:stCxn id="31748" idx="0"/>
            <a:endCxn id="5" idx="2"/>
          </p:cNvCxnSpPr>
          <p:nvPr/>
        </p:nvCxnSpPr>
        <p:spPr>
          <a:xfrm flipH="1" flipV="1">
            <a:off x="3795440" y="1644794"/>
            <a:ext cx="680380" cy="237926"/>
          </a:xfrm>
          <a:prstGeom prst="line">
            <a:avLst/>
          </a:prstGeom>
          <a:ln>
            <a:solidFill>
              <a:srgbClr val="336600"/>
            </a:solidFill>
          </a:ln>
        </p:spPr>
        <p:style>
          <a:lnRef idx="1">
            <a:schemeClr val="accent1"/>
          </a:lnRef>
          <a:fillRef idx="0">
            <a:schemeClr val="accent1"/>
          </a:fillRef>
          <a:effectRef idx="0">
            <a:schemeClr val="accent1"/>
          </a:effectRef>
          <a:fontRef idx="minor">
            <a:schemeClr val="tx1"/>
          </a:fontRef>
        </p:style>
      </p:cxnSp>
      <p:cxnSp>
        <p:nvCxnSpPr>
          <p:cNvPr id="11" name="Conector reto 10"/>
          <p:cNvCxnSpPr>
            <a:stCxn id="31748" idx="2"/>
            <a:endCxn id="17" idx="0"/>
          </p:cNvCxnSpPr>
          <p:nvPr/>
        </p:nvCxnSpPr>
        <p:spPr>
          <a:xfrm flipH="1">
            <a:off x="2527908" y="2458928"/>
            <a:ext cx="1191828" cy="287888"/>
          </a:xfrm>
          <a:prstGeom prst="line">
            <a:avLst/>
          </a:prstGeom>
          <a:ln>
            <a:solidFill>
              <a:srgbClr val="336600"/>
            </a:solidFill>
          </a:ln>
        </p:spPr>
        <p:style>
          <a:lnRef idx="1">
            <a:schemeClr val="accent1"/>
          </a:lnRef>
          <a:fillRef idx="0">
            <a:schemeClr val="accent1"/>
          </a:fillRef>
          <a:effectRef idx="0">
            <a:schemeClr val="accent1"/>
          </a:effectRef>
          <a:fontRef idx="minor">
            <a:schemeClr val="tx1"/>
          </a:fontRef>
        </p:style>
      </p:cxnSp>
      <p:cxnSp>
        <p:nvCxnSpPr>
          <p:cNvPr id="13" name="Conector reto 12"/>
          <p:cNvCxnSpPr>
            <a:stCxn id="31748" idx="6"/>
            <a:endCxn id="18" idx="1"/>
          </p:cNvCxnSpPr>
          <p:nvPr/>
        </p:nvCxnSpPr>
        <p:spPr>
          <a:xfrm>
            <a:off x="5231904" y="2458929"/>
            <a:ext cx="360040" cy="3701"/>
          </a:xfrm>
          <a:prstGeom prst="line">
            <a:avLst/>
          </a:prstGeom>
          <a:ln>
            <a:solidFill>
              <a:srgbClr val="336600"/>
            </a:solidFill>
          </a:ln>
        </p:spPr>
        <p:style>
          <a:lnRef idx="1">
            <a:schemeClr val="accent1"/>
          </a:lnRef>
          <a:fillRef idx="0">
            <a:schemeClr val="accent1"/>
          </a:fillRef>
          <a:effectRef idx="0">
            <a:schemeClr val="accent1"/>
          </a:effectRef>
          <a:fontRef idx="minor">
            <a:schemeClr val="tx1"/>
          </a:fontRef>
        </p:style>
      </p:cxnSp>
      <p:sp>
        <p:nvSpPr>
          <p:cNvPr id="14" name="Seta para a direita 13"/>
          <p:cNvSpPr/>
          <p:nvPr/>
        </p:nvSpPr>
        <p:spPr>
          <a:xfrm>
            <a:off x="6888088" y="2242760"/>
            <a:ext cx="216024" cy="453950"/>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pt-BR"/>
          </a:p>
        </p:txBody>
      </p:sp>
      <p:sp>
        <p:nvSpPr>
          <p:cNvPr id="15" name="Seta dobrada 14"/>
          <p:cNvSpPr/>
          <p:nvPr/>
        </p:nvSpPr>
        <p:spPr>
          <a:xfrm flipV="1">
            <a:off x="2135684" y="3538904"/>
            <a:ext cx="360164" cy="1508968"/>
          </a:xfrm>
          <a:prstGeom prst="bentArrow">
            <a:avLst>
              <a:gd name="adj1" fmla="val 25000"/>
              <a:gd name="adj2" fmla="val 25000"/>
              <a:gd name="adj3" fmla="val 25000"/>
              <a:gd name="adj4" fmla="val 40812"/>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pt-BR">
              <a:solidFill>
                <a:schemeClr val="tx1"/>
              </a:solidFill>
            </a:endParaRPr>
          </a:p>
        </p:txBody>
      </p:sp>
      <p:sp>
        <p:nvSpPr>
          <p:cNvPr id="24" name="CaixaDeTexto 23"/>
          <p:cNvSpPr txBox="1"/>
          <p:nvPr/>
        </p:nvSpPr>
        <p:spPr>
          <a:xfrm>
            <a:off x="1919289" y="188913"/>
            <a:ext cx="8353425" cy="523220"/>
          </a:xfrm>
          <a:prstGeom prst="rect">
            <a:avLst/>
          </a:prstGeom>
          <a:ln>
            <a:solidFill>
              <a:srgbClr val="336600"/>
            </a:solidFill>
          </a:ln>
        </p:spPr>
        <p:style>
          <a:lnRef idx="2">
            <a:schemeClr val="accent3"/>
          </a:lnRef>
          <a:fillRef idx="1">
            <a:schemeClr val="lt1"/>
          </a:fillRef>
          <a:effectRef idx="0">
            <a:schemeClr val="accent3"/>
          </a:effectRef>
          <a:fontRef idx="minor">
            <a:schemeClr val="dk1"/>
          </a:fontRef>
        </p:style>
        <p:txBody>
          <a:bodyPr>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pt-BR" sz="2800" b="1" dirty="0"/>
              <a:t>ESTRUTURA SOCIETÁRIA</a:t>
            </a:r>
          </a:p>
        </p:txBody>
      </p:sp>
      <p:pic>
        <p:nvPicPr>
          <p:cNvPr id="28" name="Picture 2" descr="D:\Users\Negri\Documents\Elekto\Padrões\Logos\Logo\840x300\logo_medium_orang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042469" y="223418"/>
            <a:ext cx="1101249" cy="3933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0A853B3-3077-42D2-89A8-89CFA0BA9FC0}" type="slidenum">
              <a:rPr lang="pt-BR" smtClean="0"/>
              <a:t>4</a:t>
            </a:fld>
            <a:endParaRPr lang="pt-BR"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1479" y="301961"/>
            <a:ext cx="1778405" cy="635145"/>
          </a:xfrm>
          <a:prstGeom prst="rect">
            <a:avLst/>
          </a:prstGeom>
        </p:spPr>
      </p:pic>
      <p:sp>
        <p:nvSpPr>
          <p:cNvPr id="2" name="TextBox 1"/>
          <p:cNvSpPr txBox="1"/>
          <p:nvPr/>
        </p:nvSpPr>
        <p:spPr>
          <a:xfrm>
            <a:off x="3012558" y="475441"/>
            <a:ext cx="6210300" cy="1508105"/>
          </a:xfrm>
          <a:prstGeom prst="rect">
            <a:avLst/>
          </a:prstGeom>
          <a:noFill/>
        </p:spPr>
        <p:txBody>
          <a:bodyPr wrap="square" rtlCol="0">
            <a:spAutoFit/>
          </a:bodyPr>
          <a:lstStyle/>
          <a:p>
            <a:pPr algn="ctr"/>
            <a:r>
              <a:rPr lang="pt-BR" sz="3600" b="1" dirty="0"/>
              <a:t>RISCO DE CONTRAPARTE</a:t>
            </a:r>
          </a:p>
          <a:p>
            <a:pPr algn="ctr"/>
            <a:r>
              <a:rPr lang="pt-BR" sz="2800" b="1" dirty="0"/>
              <a:t>Ciclo de Negócio</a:t>
            </a:r>
          </a:p>
          <a:p>
            <a:pPr algn="ctr"/>
            <a:endParaRPr lang="pt-BR" sz="2800" b="1" dirty="0"/>
          </a:p>
        </p:txBody>
      </p:sp>
      <p:sp>
        <p:nvSpPr>
          <p:cNvPr id="4" name="Rectangle 3">
            <a:extLst>
              <a:ext uri="{FF2B5EF4-FFF2-40B4-BE49-F238E27FC236}">
                <a16:creationId xmlns:a16="http://schemas.microsoft.com/office/drawing/2014/main" id="{1D4CCD26-39BB-44E6-8437-C60939E1C7C6}"/>
              </a:ext>
            </a:extLst>
          </p:cNvPr>
          <p:cNvSpPr/>
          <p:nvPr/>
        </p:nvSpPr>
        <p:spPr>
          <a:xfrm>
            <a:off x="452344" y="1908317"/>
            <a:ext cx="1548850" cy="437322"/>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Cliente</a:t>
            </a:r>
          </a:p>
        </p:txBody>
      </p:sp>
      <p:sp>
        <p:nvSpPr>
          <p:cNvPr id="8" name="Rectangle 7">
            <a:extLst>
              <a:ext uri="{FF2B5EF4-FFF2-40B4-BE49-F238E27FC236}">
                <a16:creationId xmlns:a16="http://schemas.microsoft.com/office/drawing/2014/main" id="{8B6182CA-E9AD-466A-B699-5FA99140C658}"/>
              </a:ext>
            </a:extLst>
          </p:cNvPr>
          <p:cNvSpPr/>
          <p:nvPr/>
        </p:nvSpPr>
        <p:spPr>
          <a:xfrm>
            <a:off x="2630912" y="1835429"/>
            <a:ext cx="1548850" cy="583096"/>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Análise do Cliente</a:t>
            </a:r>
          </a:p>
        </p:txBody>
      </p:sp>
      <p:sp>
        <p:nvSpPr>
          <p:cNvPr id="10" name="Rectangle 9">
            <a:extLst>
              <a:ext uri="{FF2B5EF4-FFF2-40B4-BE49-F238E27FC236}">
                <a16:creationId xmlns:a16="http://schemas.microsoft.com/office/drawing/2014/main" id="{B5971425-99C3-4686-AF8F-DCA41982BFB4}"/>
              </a:ext>
            </a:extLst>
          </p:cNvPr>
          <p:cNvSpPr/>
          <p:nvPr/>
        </p:nvSpPr>
        <p:spPr>
          <a:xfrm>
            <a:off x="4933475" y="1702704"/>
            <a:ext cx="1548850" cy="839566"/>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Cadastro e Habilitação de Conta do Cliente</a:t>
            </a:r>
          </a:p>
        </p:txBody>
      </p:sp>
      <p:sp>
        <p:nvSpPr>
          <p:cNvPr id="11" name="Rectangle 10">
            <a:extLst>
              <a:ext uri="{FF2B5EF4-FFF2-40B4-BE49-F238E27FC236}">
                <a16:creationId xmlns:a16="http://schemas.microsoft.com/office/drawing/2014/main" id="{98179F97-6F4A-496F-9FF9-5866A52F3FB4}"/>
              </a:ext>
            </a:extLst>
          </p:cNvPr>
          <p:cNvSpPr/>
          <p:nvPr/>
        </p:nvSpPr>
        <p:spPr>
          <a:xfrm>
            <a:off x="7236038" y="1702704"/>
            <a:ext cx="1548850" cy="839566"/>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Questionário </a:t>
            </a:r>
            <a:r>
              <a:rPr lang="pt-BR" sz="1600" i="1" dirty="0" err="1">
                <a:solidFill>
                  <a:schemeClr val="tx1"/>
                </a:solidFill>
              </a:rPr>
              <a:t>Suitability</a:t>
            </a:r>
            <a:endParaRPr lang="pt-BR" sz="1600" i="1" dirty="0">
              <a:solidFill>
                <a:schemeClr val="tx1"/>
              </a:solidFill>
            </a:endParaRPr>
          </a:p>
        </p:txBody>
      </p:sp>
      <p:sp>
        <p:nvSpPr>
          <p:cNvPr id="12" name="Rectangle 11">
            <a:extLst>
              <a:ext uri="{FF2B5EF4-FFF2-40B4-BE49-F238E27FC236}">
                <a16:creationId xmlns:a16="http://schemas.microsoft.com/office/drawing/2014/main" id="{7A4F8306-C20F-4CF5-937D-F90F8AED751B}"/>
              </a:ext>
            </a:extLst>
          </p:cNvPr>
          <p:cNvSpPr/>
          <p:nvPr/>
        </p:nvSpPr>
        <p:spPr>
          <a:xfrm>
            <a:off x="9538601" y="1689452"/>
            <a:ext cx="1548850" cy="850412"/>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Definição Perfil do Cliente</a:t>
            </a:r>
          </a:p>
        </p:txBody>
      </p:sp>
      <p:sp>
        <p:nvSpPr>
          <p:cNvPr id="13" name="Rectangle 12">
            <a:extLst>
              <a:ext uri="{FF2B5EF4-FFF2-40B4-BE49-F238E27FC236}">
                <a16:creationId xmlns:a16="http://schemas.microsoft.com/office/drawing/2014/main" id="{0A31818B-8C6B-4EE0-A4DA-ED16A07741BE}"/>
              </a:ext>
            </a:extLst>
          </p:cNvPr>
          <p:cNvSpPr/>
          <p:nvPr/>
        </p:nvSpPr>
        <p:spPr>
          <a:xfrm>
            <a:off x="9538601" y="2951817"/>
            <a:ext cx="1548850" cy="1424889"/>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Definição dos derivativos e volume que desejam ser operados pelo cliente</a:t>
            </a:r>
          </a:p>
        </p:txBody>
      </p:sp>
      <p:sp>
        <p:nvSpPr>
          <p:cNvPr id="14" name="Rectangle 13">
            <a:extLst>
              <a:ext uri="{FF2B5EF4-FFF2-40B4-BE49-F238E27FC236}">
                <a16:creationId xmlns:a16="http://schemas.microsoft.com/office/drawing/2014/main" id="{246A1CA2-312F-4CE4-8C92-3D6D35F7F8BB}"/>
              </a:ext>
            </a:extLst>
          </p:cNvPr>
          <p:cNvSpPr/>
          <p:nvPr/>
        </p:nvSpPr>
        <p:spPr>
          <a:xfrm>
            <a:off x="7236038" y="2962053"/>
            <a:ext cx="1548850" cy="1424889"/>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Cálculo da Chamada de Margem Inicial ou Adicional</a:t>
            </a:r>
          </a:p>
          <a:p>
            <a:pPr algn="ctr"/>
            <a:r>
              <a:rPr lang="pt-BR" sz="1600" dirty="0">
                <a:solidFill>
                  <a:schemeClr val="tx1"/>
                </a:solidFill>
              </a:rPr>
              <a:t>(Risco Fracionário)</a:t>
            </a:r>
          </a:p>
        </p:txBody>
      </p:sp>
      <p:sp>
        <p:nvSpPr>
          <p:cNvPr id="15" name="Rectangle 14">
            <a:extLst>
              <a:ext uri="{FF2B5EF4-FFF2-40B4-BE49-F238E27FC236}">
                <a16:creationId xmlns:a16="http://schemas.microsoft.com/office/drawing/2014/main" id="{63774ABD-BC99-4E40-BF67-584672D464E6}"/>
              </a:ext>
            </a:extLst>
          </p:cNvPr>
          <p:cNvSpPr/>
          <p:nvPr/>
        </p:nvSpPr>
        <p:spPr>
          <a:xfrm>
            <a:off x="4933475" y="2962052"/>
            <a:ext cx="1548850" cy="1424889"/>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Chamada de margem Inicial ou Adicional </a:t>
            </a:r>
          </a:p>
        </p:txBody>
      </p:sp>
      <p:sp>
        <p:nvSpPr>
          <p:cNvPr id="16" name="Rectangle 15">
            <a:extLst>
              <a:ext uri="{FF2B5EF4-FFF2-40B4-BE49-F238E27FC236}">
                <a16:creationId xmlns:a16="http://schemas.microsoft.com/office/drawing/2014/main" id="{4AFE9939-FB77-485E-BA26-D097C2C00660}"/>
              </a:ext>
            </a:extLst>
          </p:cNvPr>
          <p:cNvSpPr/>
          <p:nvPr/>
        </p:nvSpPr>
        <p:spPr>
          <a:xfrm>
            <a:off x="9544530" y="5049805"/>
            <a:ext cx="1548850" cy="804314"/>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Contrato Geral de Derivativos</a:t>
            </a:r>
          </a:p>
        </p:txBody>
      </p:sp>
      <p:sp>
        <p:nvSpPr>
          <p:cNvPr id="17" name="Rectangle 16">
            <a:extLst>
              <a:ext uri="{FF2B5EF4-FFF2-40B4-BE49-F238E27FC236}">
                <a16:creationId xmlns:a16="http://schemas.microsoft.com/office/drawing/2014/main" id="{A310C1D5-77FE-4E49-9E7E-FD7C9C2E81A8}"/>
              </a:ext>
            </a:extLst>
          </p:cNvPr>
          <p:cNvSpPr/>
          <p:nvPr/>
        </p:nvSpPr>
        <p:spPr>
          <a:xfrm>
            <a:off x="7236038" y="4863165"/>
            <a:ext cx="1548850" cy="1177595"/>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Análise e Aprovação pelo Departamento Jurídico</a:t>
            </a:r>
          </a:p>
        </p:txBody>
      </p:sp>
      <p:sp>
        <p:nvSpPr>
          <p:cNvPr id="18" name="Rectangle 17">
            <a:extLst>
              <a:ext uri="{FF2B5EF4-FFF2-40B4-BE49-F238E27FC236}">
                <a16:creationId xmlns:a16="http://schemas.microsoft.com/office/drawing/2014/main" id="{756D6F12-FEDE-4F9D-B555-7C19E8A213DE}"/>
              </a:ext>
            </a:extLst>
          </p:cNvPr>
          <p:cNvSpPr/>
          <p:nvPr/>
        </p:nvSpPr>
        <p:spPr>
          <a:xfrm>
            <a:off x="4933475" y="4863165"/>
            <a:ext cx="1548850" cy="1177595"/>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Análise e Aprovação de Crédito e das Garantias</a:t>
            </a:r>
          </a:p>
        </p:txBody>
      </p:sp>
      <p:sp>
        <p:nvSpPr>
          <p:cNvPr id="19" name="Rectangle 18">
            <a:extLst>
              <a:ext uri="{FF2B5EF4-FFF2-40B4-BE49-F238E27FC236}">
                <a16:creationId xmlns:a16="http://schemas.microsoft.com/office/drawing/2014/main" id="{38D7C008-9606-4F3E-BD18-D46539A1AB9F}"/>
              </a:ext>
            </a:extLst>
          </p:cNvPr>
          <p:cNvSpPr/>
          <p:nvPr/>
        </p:nvSpPr>
        <p:spPr>
          <a:xfrm>
            <a:off x="2614287" y="4860707"/>
            <a:ext cx="1548850" cy="1177595"/>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i="1" dirty="0" err="1">
                <a:solidFill>
                  <a:schemeClr val="tx1"/>
                </a:solidFill>
              </a:rPr>
              <a:t>Valuation</a:t>
            </a:r>
            <a:r>
              <a:rPr lang="pt-BR" sz="1600" dirty="0">
                <a:solidFill>
                  <a:schemeClr val="tx1"/>
                </a:solidFill>
              </a:rPr>
              <a:t> Tempestiva das Garantias Aceitas</a:t>
            </a:r>
            <a:endParaRPr lang="pt-BR" sz="1600" i="1" dirty="0">
              <a:solidFill>
                <a:schemeClr val="tx1"/>
              </a:solidFill>
            </a:endParaRPr>
          </a:p>
        </p:txBody>
      </p:sp>
      <p:cxnSp>
        <p:nvCxnSpPr>
          <p:cNvPr id="20" name="Connector: Elbow 19">
            <a:extLst>
              <a:ext uri="{FF2B5EF4-FFF2-40B4-BE49-F238E27FC236}">
                <a16:creationId xmlns:a16="http://schemas.microsoft.com/office/drawing/2014/main" id="{84C75167-2B08-4809-9A2D-0EBA267FF21C}"/>
              </a:ext>
            </a:extLst>
          </p:cNvPr>
          <p:cNvCxnSpPr>
            <a:stCxn id="4" idx="3"/>
            <a:endCxn id="8" idx="1"/>
          </p:cNvCxnSpPr>
          <p:nvPr/>
        </p:nvCxnSpPr>
        <p:spPr>
          <a:xfrm flipV="1">
            <a:off x="2001194" y="2126977"/>
            <a:ext cx="629718" cy="1"/>
          </a:xfrm>
          <a:prstGeom prst="bent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26" name="Straight Arrow Connector 25">
            <a:extLst>
              <a:ext uri="{FF2B5EF4-FFF2-40B4-BE49-F238E27FC236}">
                <a16:creationId xmlns:a16="http://schemas.microsoft.com/office/drawing/2014/main" id="{D351BEA6-31FC-4A6B-976E-2AD63CC22824}"/>
              </a:ext>
            </a:extLst>
          </p:cNvPr>
          <p:cNvCxnSpPr>
            <a:stCxn id="8" idx="3"/>
            <a:endCxn id="10" idx="1"/>
          </p:cNvCxnSpPr>
          <p:nvPr/>
        </p:nvCxnSpPr>
        <p:spPr>
          <a:xfrm flipV="1">
            <a:off x="4179762" y="2122487"/>
            <a:ext cx="753713" cy="449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8" name="Straight Arrow Connector 27">
            <a:extLst>
              <a:ext uri="{FF2B5EF4-FFF2-40B4-BE49-F238E27FC236}">
                <a16:creationId xmlns:a16="http://schemas.microsoft.com/office/drawing/2014/main" id="{4F7B4FCA-9F85-4B0D-B161-5E8117D23AB5}"/>
              </a:ext>
            </a:extLst>
          </p:cNvPr>
          <p:cNvCxnSpPr>
            <a:stCxn id="10" idx="3"/>
            <a:endCxn id="11" idx="1"/>
          </p:cNvCxnSpPr>
          <p:nvPr/>
        </p:nvCxnSpPr>
        <p:spPr>
          <a:xfrm>
            <a:off x="6482325" y="2122487"/>
            <a:ext cx="75371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7A4562E9-6F47-4B29-9A09-DC32B9309785}"/>
              </a:ext>
            </a:extLst>
          </p:cNvPr>
          <p:cNvCxnSpPr>
            <a:cxnSpLocks/>
            <a:stCxn id="11" idx="3"/>
            <a:endCxn id="12" idx="1"/>
          </p:cNvCxnSpPr>
          <p:nvPr/>
        </p:nvCxnSpPr>
        <p:spPr>
          <a:xfrm flipV="1">
            <a:off x="8784888" y="2114658"/>
            <a:ext cx="753713" cy="782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F4ADD4D8-51AC-48D4-AD35-869DE96677F9}"/>
              </a:ext>
            </a:extLst>
          </p:cNvPr>
          <p:cNvCxnSpPr>
            <a:stCxn id="12" idx="2"/>
            <a:endCxn id="13" idx="0"/>
          </p:cNvCxnSpPr>
          <p:nvPr/>
        </p:nvCxnSpPr>
        <p:spPr>
          <a:xfrm>
            <a:off x="10313026" y="2539864"/>
            <a:ext cx="0" cy="41195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8" name="Connector: Elbow 37">
            <a:extLst>
              <a:ext uri="{FF2B5EF4-FFF2-40B4-BE49-F238E27FC236}">
                <a16:creationId xmlns:a16="http://schemas.microsoft.com/office/drawing/2014/main" id="{A1BF5DB9-7E3D-4120-8383-FAC52F76136E}"/>
              </a:ext>
            </a:extLst>
          </p:cNvPr>
          <p:cNvCxnSpPr>
            <a:stCxn id="12" idx="3"/>
            <a:endCxn id="16" idx="3"/>
          </p:cNvCxnSpPr>
          <p:nvPr/>
        </p:nvCxnSpPr>
        <p:spPr>
          <a:xfrm>
            <a:off x="11087451" y="2114658"/>
            <a:ext cx="5929" cy="3337304"/>
          </a:xfrm>
          <a:prstGeom prst="bentConnector3">
            <a:avLst>
              <a:gd name="adj1" fmla="val 3955625"/>
            </a:avLst>
          </a:prstGeom>
          <a:ln>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a:extLst>
              <a:ext uri="{FF2B5EF4-FFF2-40B4-BE49-F238E27FC236}">
                <a16:creationId xmlns:a16="http://schemas.microsoft.com/office/drawing/2014/main" id="{A393A82C-4189-44F5-82C4-E5FD24C46385}"/>
              </a:ext>
            </a:extLst>
          </p:cNvPr>
          <p:cNvCxnSpPr>
            <a:stCxn id="16" idx="0"/>
            <a:endCxn id="13" idx="2"/>
          </p:cNvCxnSpPr>
          <p:nvPr/>
        </p:nvCxnSpPr>
        <p:spPr>
          <a:xfrm flipH="1" flipV="1">
            <a:off x="10313026" y="4376706"/>
            <a:ext cx="5929" cy="673099"/>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46" name="Straight Arrow Connector 45">
            <a:extLst>
              <a:ext uri="{FF2B5EF4-FFF2-40B4-BE49-F238E27FC236}">
                <a16:creationId xmlns:a16="http://schemas.microsoft.com/office/drawing/2014/main" id="{DC84FCED-DDD9-49AA-88D1-F30D8A2FF824}"/>
              </a:ext>
            </a:extLst>
          </p:cNvPr>
          <p:cNvCxnSpPr>
            <a:stCxn id="17" idx="3"/>
            <a:endCxn id="16" idx="1"/>
          </p:cNvCxnSpPr>
          <p:nvPr/>
        </p:nvCxnSpPr>
        <p:spPr>
          <a:xfrm flipV="1">
            <a:off x="8784888" y="5451962"/>
            <a:ext cx="759642" cy="1"/>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48" name="Straight Arrow Connector 47">
            <a:extLst>
              <a:ext uri="{FF2B5EF4-FFF2-40B4-BE49-F238E27FC236}">
                <a16:creationId xmlns:a16="http://schemas.microsoft.com/office/drawing/2014/main" id="{2875C85C-1290-431E-9401-EBBF7124173E}"/>
              </a:ext>
            </a:extLst>
          </p:cNvPr>
          <p:cNvCxnSpPr>
            <a:stCxn id="13" idx="1"/>
            <a:endCxn id="14" idx="3"/>
          </p:cNvCxnSpPr>
          <p:nvPr/>
        </p:nvCxnSpPr>
        <p:spPr>
          <a:xfrm flipH="1">
            <a:off x="8784888" y="3664262"/>
            <a:ext cx="753713" cy="10236"/>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51" name="Straight Arrow Connector 50">
            <a:extLst>
              <a:ext uri="{FF2B5EF4-FFF2-40B4-BE49-F238E27FC236}">
                <a16:creationId xmlns:a16="http://schemas.microsoft.com/office/drawing/2014/main" id="{654F4F48-CBA6-4DE4-B26E-FCACF6123FFC}"/>
              </a:ext>
            </a:extLst>
          </p:cNvPr>
          <p:cNvCxnSpPr>
            <a:stCxn id="14" idx="1"/>
            <a:endCxn id="15" idx="3"/>
          </p:cNvCxnSpPr>
          <p:nvPr/>
        </p:nvCxnSpPr>
        <p:spPr>
          <a:xfrm flipH="1" flipV="1">
            <a:off x="6482325" y="3674497"/>
            <a:ext cx="753713" cy="1"/>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54" name="Straight Arrow Connector 53">
            <a:extLst>
              <a:ext uri="{FF2B5EF4-FFF2-40B4-BE49-F238E27FC236}">
                <a16:creationId xmlns:a16="http://schemas.microsoft.com/office/drawing/2014/main" id="{F2B09451-F9F5-4D3B-8773-60136BF13B42}"/>
              </a:ext>
            </a:extLst>
          </p:cNvPr>
          <p:cNvCxnSpPr>
            <a:stCxn id="15" idx="2"/>
            <a:endCxn id="18" idx="0"/>
          </p:cNvCxnSpPr>
          <p:nvPr/>
        </p:nvCxnSpPr>
        <p:spPr>
          <a:xfrm>
            <a:off x="5707900" y="4386941"/>
            <a:ext cx="0" cy="476224"/>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56" name="Straight Arrow Connector 55">
            <a:extLst>
              <a:ext uri="{FF2B5EF4-FFF2-40B4-BE49-F238E27FC236}">
                <a16:creationId xmlns:a16="http://schemas.microsoft.com/office/drawing/2014/main" id="{F8643D48-6651-400E-AAE8-2A1F6B5547F3}"/>
              </a:ext>
            </a:extLst>
          </p:cNvPr>
          <p:cNvCxnSpPr>
            <a:stCxn id="19" idx="3"/>
            <a:endCxn id="18" idx="1"/>
          </p:cNvCxnSpPr>
          <p:nvPr/>
        </p:nvCxnSpPr>
        <p:spPr>
          <a:xfrm>
            <a:off x="4163137" y="5449505"/>
            <a:ext cx="770338" cy="2458"/>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57" name="Rectangle 56">
            <a:extLst>
              <a:ext uri="{FF2B5EF4-FFF2-40B4-BE49-F238E27FC236}">
                <a16:creationId xmlns:a16="http://schemas.microsoft.com/office/drawing/2014/main" id="{3949BC95-964C-405E-B728-39892AB008FA}"/>
              </a:ext>
            </a:extLst>
          </p:cNvPr>
          <p:cNvSpPr/>
          <p:nvPr/>
        </p:nvSpPr>
        <p:spPr>
          <a:xfrm>
            <a:off x="2610200" y="2964010"/>
            <a:ext cx="1548850" cy="1424889"/>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Análise Constante da Carteira Atual do Cliente</a:t>
            </a:r>
          </a:p>
        </p:txBody>
      </p:sp>
      <p:sp>
        <p:nvSpPr>
          <p:cNvPr id="58" name="Rectangle 57">
            <a:extLst>
              <a:ext uri="{FF2B5EF4-FFF2-40B4-BE49-F238E27FC236}">
                <a16:creationId xmlns:a16="http://schemas.microsoft.com/office/drawing/2014/main" id="{9E318517-D350-43F9-A6F6-4A6CBA28F008}"/>
              </a:ext>
            </a:extLst>
          </p:cNvPr>
          <p:cNvSpPr/>
          <p:nvPr/>
        </p:nvSpPr>
        <p:spPr>
          <a:xfrm>
            <a:off x="291012" y="2821121"/>
            <a:ext cx="1871514" cy="1706749"/>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600" dirty="0">
                <a:solidFill>
                  <a:schemeClr val="tx1"/>
                </a:solidFill>
              </a:rPr>
              <a:t>Cálculo</a:t>
            </a:r>
            <a:r>
              <a:rPr lang="pt-BR" sz="1600" i="1" dirty="0">
                <a:solidFill>
                  <a:schemeClr val="tx1"/>
                </a:solidFill>
              </a:rPr>
              <a:t> e </a:t>
            </a:r>
            <a:r>
              <a:rPr lang="pt-BR" sz="1600" i="1" dirty="0" err="1">
                <a:solidFill>
                  <a:schemeClr val="tx1"/>
                </a:solidFill>
              </a:rPr>
              <a:t>Reporting</a:t>
            </a:r>
            <a:r>
              <a:rPr lang="pt-BR" sz="1600" i="1" dirty="0">
                <a:solidFill>
                  <a:schemeClr val="tx1"/>
                </a:solidFill>
              </a:rPr>
              <a:t> </a:t>
            </a:r>
            <a:r>
              <a:rPr lang="pt-BR" sz="1600" dirty="0">
                <a:solidFill>
                  <a:schemeClr val="tx1"/>
                </a:solidFill>
              </a:rPr>
              <a:t>Diário de:</a:t>
            </a:r>
          </a:p>
          <a:p>
            <a:pPr marL="285750" indent="-285750">
              <a:buFont typeface="Wingdings" panose="05000000000000000000" pitchFamily="2" charset="2"/>
              <a:buChar char="§"/>
            </a:pPr>
            <a:r>
              <a:rPr lang="pt-BR" sz="1600" dirty="0" err="1">
                <a:solidFill>
                  <a:schemeClr val="tx1"/>
                </a:solidFill>
              </a:rPr>
              <a:t>Mtm</a:t>
            </a:r>
            <a:endParaRPr lang="pt-BR" sz="1600" dirty="0">
              <a:solidFill>
                <a:schemeClr val="tx1"/>
              </a:solidFill>
            </a:endParaRPr>
          </a:p>
          <a:p>
            <a:pPr marL="285750" indent="-285750">
              <a:buFont typeface="Wingdings" panose="05000000000000000000" pitchFamily="2" charset="2"/>
              <a:buChar char="§"/>
            </a:pPr>
            <a:r>
              <a:rPr lang="pt-BR" sz="1600" dirty="0">
                <a:solidFill>
                  <a:schemeClr val="tx1"/>
                </a:solidFill>
              </a:rPr>
              <a:t>Consumo de Margem</a:t>
            </a:r>
          </a:p>
          <a:p>
            <a:pPr marL="285750" indent="-285750">
              <a:buFont typeface="Wingdings" panose="05000000000000000000" pitchFamily="2" charset="2"/>
              <a:buChar char="§"/>
            </a:pPr>
            <a:r>
              <a:rPr lang="pt-BR" sz="1600" dirty="0">
                <a:solidFill>
                  <a:schemeClr val="tx1"/>
                </a:solidFill>
              </a:rPr>
              <a:t>Risco Fracionário</a:t>
            </a:r>
          </a:p>
        </p:txBody>
      </p:sp>
      <p:cxnSp>
        <p:nvCxnSpPr>
          <p:cNvPr id="60" name="Straight Arrow Connector 59">
            <a:extLst>
              <a:ext uri="{FF2B5EF4-FFF2-40B4-BE49-F238E27FC236}">
                <a16:creationId xmlns:a16="http://schemas.microsoft.com/office/drawing/2014/main" id="{BC331BD6-1852-48C5-8E94-0053482B120D}"/>
              </a:ext>
            </a:extLst>
          </p:cNvPr>
          <p:cNvCxnSpPr>
            <a:cxnSpLocks/>
            <a:stCxn id="58" idx="3"/>
            <a:endCxn id="57" idx="1"/>
          </p:cNvCxnSpPr>
          <p:nvPr/>
        </p:nvCxnSpPr>
        <p:spPr>
          <a:xfrm>
            <a:off x="2162526" y="3674496"/>
            <a:ext cx="447674" cy="1959"/>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67" name="Straight Arrow Connector 66">
            <a:extLst>
              <a:ext uri="{FF2B5EF4-FFF2-40B4-BE49-F238E27FC236}">
                <a16:creationId xmlns:a16="http://schemas.microsoft.com/office/drawing/2014/main" id="{9700835B-F0C0-44D3-BE6B-E88E6160D48B}"/>
              </a:ext>
            </a:extLst>
          </p:cNvPr>
          <p:cNvCxnSpPr>
            <a:stCxn id="57" idx="2"/>
            <a:endCxn id="19" idx="0"/>
          </p:cNvCxnSpPr>
          <p:nvPr/>
        </p:nvCxnSpPr>
        <p:spPr>
          <a:xfrm>
            <a:off x="3384625" y="4388899"/>
            <a:ext cx="4087" cy="471808"/>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88" name="Straight Arrow Connector 87">
            <a:extLst>
              <a:ext uri="{FF2B5EF4-FFF2-40B4-BE49-F238E27FC236}">
                <a16:creationId xmlns:a16="http://schemas.microsoft.com/office/drawing/2014/main" id="{4805FE5F-681E-48DA-8F59-5D448CDC5580}"/>
              </a:ext>
            </a:extLst>
          </p:cNvPr>
          <p:cNvCxnSpPr>
            <a:stCxn id="58" idx="0"/>
            <a:endCxn id="4" idx="2"/>
          </p:cNvCxnSpPr>
          <p:nvPr/>
        </p:nvCxnSpPr>
        <p:spPr>
          <a:xfrm flipV="1">
            <a:off x="1226769" y="2345639"/>
            <a:ext cx="0" cy="47548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91" name="Rectangle 90">
            <a:extLst>
              <a:ext uri="{FF2B5EF4-FFF2-40B4-BE49-F238E27FC236}">
                <a16:creationId xmlns:a16="http://schemas.microsoft.com/office/drawing/2014/main" id="{78375C68-8F6B-4ADE-BB1F-1195C1559AFD}"/>
              </a:ext>
            </a:extLst>
          </p:cNvPr>
          <p:cNvSpPr/>
          <p:nvPr/>
        </p:nvSpPr>
        <p:spPr>
          <a:xfrm>
            <a:off x="291012" y="5582679"/>
            <a:ext cx="1711956" cy="437322"/>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Auditoria e Controles Internos</a:t>
            </a:r>
          </a:p>
        </p:txBody>
      </p:sp>
      <p:cxnSp>
        <p:nvCxnSpPr>
          <p:cNvPr id="99" name="Straight Arrow Connector 98">
            <a:extLst>
              <a:ext uri="{FF2B5EF4-FFF2-40B4-BE49-F238E27FC236}">
                <a16:creationId xmlns:a16="http://schemas.microsoft.com/office/drawing/2014/main" id="{69727C37-6868-4068-A10F-243F3D1F5DA9}"/>
              </a:ext>
            </a:extLst>
          </p:cNvPr>
          <p:cNvCxnSpPr>
            <a:stCxn id="57" idx="3"/>
            <a:endCxn id="15" idx="1"/>
          </p:cNvCxnSpPr>
          <p:nvPr/>
        </p:nvCxnSpPr>
        <p:spPr>
          <a:xfrm flipV="1">
            <a:off x="4159050" y="3674497"/>
            <a:ext cx="774425" cy="1958"/>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01" name="Connector: Elbow 100">
            <a:extLst>
              <a:ext uri="{FF2B5EF4-FFF2-40B4-BE49-F238E27FC236}">
                <a16:creationId xmlns:a16="http://schemas.microsoft.com/office/drawing/2014/main" id="{F517AD02-C142-446D-89A6-26BB9A97D6E9}"/>
              </a:ext>
            </a:extLst>
          </p:cNvPr>
          <p:cNvCxnSpPr>
            <a:stCxn id="58" idx="2"/>
            <a:endCxn id="19" idx="1"/>
          </p:cNvCxnSpPr>
          <p:nvPr/>
        </p:nvCxnSpPr>
        <p:spPr>
          <a:xfrm rot="16200000" flipH="1">
            <a:off x="1459711" y="4294928"/>
            <a:ext cx="921635" cy="1387518"/>
          </a:xfrm>
          <a:prstGeom prst="bentConnector2">
            <a:avLst/>
          </a:prstGeom>
          <a:ln>
            <a:headEnd type="triangle"/>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618742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7823" y="1588755"/>
            <a:ext cx="11739770" cy="3970318"/>
          </a:xfrm>
          <a:prstGeom prst="rect">
            <a:avLst/>
          </a:prstGeom>
          <a:noFill/>
        </p:spPr>
        <p:txBody>
          <a:bodyPr wrap="square" rtlCol="0">
            <a:spAutoFit/>
          </a:bodyPr>
          <a:lstStyle/>
          <a:p>
            <a:pPr algn="just"/>
            <a:r>
              <a:rPr lang="pt-BR" b="1" dirty="0"/>
              <a:t>Instituição Financeira: </a:t>
            </a:r>
            <a:r>
              <a:rPr lang="pt-BR" dirty="0"/>
              <a:t>oferece serviço aos seus clientes. </a:t>
            </a:r>
          </a:p>
          <a:p>
            <a:pPr algn="just"/>
            <a:endParaRPr lang="pt-BR" dirty="0"/>
          </a:p>
          <a:p>
            <a:pPr algn="just"/>
            <a:r>
              <a:rPr lang="pt-BR" b="1" dirty="0"/>
              <a:t>Operações Financeiras: </a:t>
            </a:r>
            <a:r>
              <a:rPr lang="pt-BR" dirty="0"/>
              <a:t>Entre os serviços oferecidos, permitir ao cliente realizar operações financeiras:</a:t>
            </a:r>
          </a:p>
          <a:p>
            <a:pPr algn="just"/>
            <a:endParaRPr lang="pt-BR" dirty="0"/>
          </a:p>
          <a:p>
            <a:pPr marL="742950" lvl="1" indent="-285750" algn="just">
              <a:buFont typeface="Wingdings" panose="05000000000000000000" pitchFamily="2" charset="2"/>
              <a:buChar char="ü"/>
            </a:pPr>
            <a:r>
              <a:rPr lang="pt-BR" dirty="0"/>
              <a:t>Compra e venda no mercado de ações,</a:t>
            </a:r>
          </a:p>
          <a:p>
            <a:pPr marL="742950" lvl="1" indent="-285750" algn="just">
              <a:buFont typeface="Wingdings" panose="05000000000000000000" pitchFamily="2" charset="2"/>
              <a:buChar char="ü"/>
            </a:pPr>
            <a:r>
              <a:rPr lang="pt-BR" dirty="0"/>
              <a:t>Compra e venda no mercado de moedas (câmbio),</a:t>
            </a:r>
          </a:p>
          <a:p>
            <a:pPr marL="742950" lvl="1" indent="-285750" algn="just">
              <a:buFont typeface="Wingdings" panose="05000000000000000000" pitchFamily="2" charset="2"/>
              <a:buChar char="ü"/>
            </a:pPr>
            <a:r>
              <a:rPr lang="pt-BR" dirty="0"/>
              <a:t>Compra e venda no mercado de futuros (juros, câmbio, índices e mercadorias),</a:t>
            </a:r>
          </a:p>
          <a:p>
            <a:pPr marL="742950" lvl="1" indent="-285750" algn="just">
              <a:buFont typeface="Wingdings" panose="05000000000000000000" pitchFamily="2" charset="2"/>
              <a:buChar char="ü"/>
            </a:pPr>
            <a:r>
              <a:rPr lang="pt-BR" dirty="0"/>
              <a:t>Compra e venda no mercado de opções (</a:t>
            </a:r>
            <a:r>
              <a:rPr lang="pt-BR" dirty="0" err="1"/>
              <a:t>vanilla</a:t>
            </a:r>
            <a:r>
              <a:rPr lang="pt-BR" dirty="0"/>
              <a:t> em geral),</a:t>
            </a:r>
          </a:p>
          <a:p>
            <a:pPr marL="742950" lvl="1" indent="-285750" algn="just">
              <a:buFont typeface="Wingdings" panose="05000000000000000000" pitchFamily="2" charset="2"/>
              <a:buChar char="ü"/>
            </a:pPr>
            <a:r>
              <a:rPr lang="pt-BR" dirty="0"/>
              <a:t>Títulos públicos e títulos privados,</a:t>
            </a:r>
          </a:p>
          <a:p>
            <a:pPr marL="742950" lvl="1" indent="-285750" algn="just">
              <a:buFont typeface="Wingdings" panose="05000000000000000000" pitchFamily="2" charset="2"/>
              <a:buChar char="ü"/>
            </a:pPr>
            <a:r>
              <a:rPr lang="pt-BR" dirty="0"/>
              <a:t>Swaps, </a:t>
            </a:r>
            <a:r>
              <a:rPr lang="pt-BR" dirty="0" err="1"/>
              <a:t>NDFs</a:t>
            </a:r>
            <a:r>
              <a:rPr lang="pt-BR" dirty="0"/>
              <a:t>, Opções exóticas, CDS,</a:t>
            </a:r>
          </a:p>
          <a:p>
            <a:pPr marL="742950" lvl="1" indent="-285750" algn="just">
              <a:buFont typeface="Wingdings" panose="05000000000000000000" pitchFamily="2" charset="2"/>
              <a:buChar char="ü"/>
            </a:pPr>
            <a:r>
              <a:rPr lang="pt-BR" dirty="0"/>
              <a:t>...</a:t>
            </a:r>
          </a:p>
          <a:p>
            <a:pPr marL="742950" lvl="1" indent="-285750" algn="just">
              <a:buFont typeface="Wingdings" panose="05000000000000000000" pitchFamily="2" charset="2"/>
              <a:buChar char="ü"/>
            </a:pPr>
            <a:endParaRPr lang="pt-BR" dirty="0"/>
          </a:p>
          <a:p>
            <a:pPr algn="just"/>
            <a:r>
              <a:rPr lang="pt-BR" b="1" dirty="0"/>
              <a:t>Tipos de clientes da Instituição Financeira: </a:t>
            </a:r>
            <a:r>
              <a:rPr lang="pt-BR" dirty="0"/>
              <a:t>pessoa física, ou pessoa jurídica (financeira ou não-financeira).</a:t>
            </a:r>
          </a:p>
          <a:p>
            <a:pPr algn="just"/>
            <a:endParaRPr lang="pt-BR" dirty="0"/>
          </a:p>
        </p:txBody>
      </p:sp>
      <p:sp>
        <p:nvSpPr>
          <p:cNvPr id="6" name="Slide Number Placeholder 5"/>
          <p:cNvSpPr>
            <a:spLocks noGrp="1"/>
          </p:cNvSpPr>
          <p:nvPr>
            <p:ph type="sldNum" sz="quarter" idx="12"/>
          </p:nvPr>
        </p:nvSpPr>
        <p:spPr/>
        <p:txBody>
          <a:bodyPr/>
          <a:lstStyle/>
          <a:p>
            <a:fld id="{50A853B3-3077-42D2-89A8-89CFA0BA9FC0}" type="slidenum">
              <a:rPr lang="pt-BR" smtClean="0"/>
              <a:t>5</a:t>
            </a:fld>
            <a:endParaRPr lang="pt-B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1479" y="301961"/>
            <a:ext cx="1778405" cy="635145"/>
          </a:xfrm>
          <a:prstGeom prst="rect">
            <a:avLst/>
          </a:prstGeom>
        </p:spPr>
      </p:pic>
      <p:sp>
        <p:nvSpPr>
          <p:cNvPr id="2" name="TextBox 1"/>
          <p:cNvSpPr txBox="1"/>
          <p:nvPr/>
        </p:nvSpPr>
        <p:spPr>
          <a:xfrm>
            <a:off x="3012558" y="475441"/>
            <a:ext cx="6210300" cy="923330"/>
          </a:xfrm>
          <a:prstGeom prst="rect">
            <a:avLst/>
          </a:prstGeom>
          <a:noFill/>
        </p:spPr>
        <p:txBody>
          <a:bodyPr wrap="square" rtlCol="0">
            <a:spAutoFit/>
          </a:bodyPr>
          <a:lstStyle/>
          <a:p>
            <a:pPr algn="ctr"/>
            <a:r>
              <a:rPr lang="pt-BR" sz="3600" b="1" dirty="0"/>
              <a:t>RISCO DE CONTRAPARTE</a:t>
            </a:r>
          </a:p>
          <a:p>
            <a:endParaRPr lang="pt-BR" dirty="0"/>
          </a:p>
        </p:txBody>
      </p:sp>
    </p:spTree>
    <p:extLst>
      <p:ext uri="{BB962C8B-B14F-4D97-AF65-F5344CB8AC3E}">
        <p14:creationId xmlns:p14="http://schemas.microsoft.com/office/powerpoint/2010/main" val="2275379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7823" y="1588755"/>
            <a:ext cx="11739770" cy="4524315"/>
          </a:xfrm>
          <a:prstGeom prst="rect">
            <a:avLst/>
          </a:prstGeom>
          <a:noFill/>
        </p:spPr>
        <p:txBody>
          <a:bodyPr wrap="square" rtlCol="0">
            <a:spAutoFit/>
          </a:bodyPr>
          <a:lstStyle/>
          <a:p>
            <a:pPr algn="just"/>
            <a:r>
              <a:rPr lang="pt-BR" b="1" dirty="0"/>
              <a:t>Definição do apetite ao risco do cliente (</a:t>
            </a:r>
            <a:r>
              <a:rPr lang="pt-BR" b="1" dirty="0" err="1"/>
              <a:t>Suitability</a:t>
            </a:r>
            <a:r>
              <a:rPr lang="pt-BR" b="1" dirty="0"/>
              <a:t>): </a:t>
            </a:r>
            <a:r>
              <a:rPr lang="pt-BR" dirty="0"/>
              <a:t>conservador, moderado ou agressivo. O perfil do cliente é definido por questionário respondido. Questionário, usualmente, é disponibilizado na página da Instituição Financeira em sua área de acesso aos investimentos através de aplicações financeiras.</a:t>
            </a:r>
          </a:p>
          <a:p>
            <a:pPr algn="just"/>
            <a:endParaRPr lang="pt-BR" dirty="0"/>
          </a:p>
          <a:p>
            <a:pPr algn="just"/>
            <a:r>
              <a:rPr lang="pt-BR" b="1" dirty="0"/>
              <a:t>Contrato Geral de Derivativos:</a:t>
            </a:r>
            <a:r>
              <a:rPr lang="pt-BR" dirty="0"/>
              <a:t> atualmente, a Instituição Financeira e o cliente assinam o Contrato Geral de Derivativos (CGD) seguindo a linha definida pela ISDA (Associação Internacional de Swaps e Derivativos). Em geral o CGD prevê, em suas cláusulas:</a:t>
            </a:r>
          </a:p>
          <a:p>
            <a:pPr algn="just"/>
            <a:endParaRPr lang="pt-BR" dirty="0"/>
          </a:p>
          <a:p>
            <a:pPr marL="285750" indent="-285750" algn="just">
              <a:buFont typeface="Wingdings" panose="05000000000000000000" pitchFamily="2" charset="2"/>
              <a:buChar char="§"/>
            </a:pPr>
            <a:r>
              <a:rPr lang="pt-BR" dirty="0"/>
              <a:t>Acordo de compensação,</a:t>
            </a:r>
          </a:p>
          <a:p>
            <a:pPr marL="285750" indent="-285750" algn="just">
              <a:buFont typeface="Wingdings" panose="05000000000000000000" pitchFamily="2" charset="2"/>
              <a:buChar char="§"/>
            </a:pPr>
            <a:r>
              <a:rPr lang="pt-BR" dirty="0"/>
              <a:t>Liquidação antecipada da operação.</a:t>
            </a:r>
          </a:p>
          <a:p>
            <a:pPr algn="just"/>
            <a:endParaRPr lang="pt-BR" b="1" dirty="0"/>
          </a:p>
          <a:p>
            <a:pPr algn="just"/>
            <a:r>
              <a:rPr lang="pt-BR" b="1" dirty="0"/>
              <a:t>Definição de Limite de Crédito (Margem Inicial): </a:t>
            </a:r>
            <a:r>
              <a:rPr lang="pt-BR" dirty="0"/>
              <a:t>a Instituição Financeira irá definir um limite de crédito para que o cliente possa realizar suas operações financeiras. O limite de crédito estabelecido ao cliente pelo Banco </a:t>
            </a:r>
            <a:r>
              <a:rPr lang="pt-BR" u="sng" dirty="0"/>
              <a:t>será de acordo com as garantias</a:t>
            </a:r>
            <a:r>
              <a:rPr lang="pt-BR" dirty="0"/>
              <a:t> disponibilizadas pelo cliente junto à Instituição Financeira.</a:t>
            </a:r>
          </a:p>
          <a:p>
            <a:pPr algn="just"/>
            <a:endParaRPr lang="pt-BR" dirty="0"/>
          </a:p>
          <a:p>
            <a:pPr algn="just"/>
            <a:r>
              <a:rPr lang="pt-BR" b="1" dirty="0"/>
              <a:t>Realização de operações financeiras pelo cliente:</a:t>
            </a:r>
            <a:r>
              <a:rPr lang="pt-BR" dirty="0"/>
              <a:t> o cliente realiza as operações financeiras junto à Instituição Financeira.</a:t>
            </a:r>
          </a:p>
        </p:txBody>
      </p:sp>
      <p:sp>
        <p:nvSpPr>
          <p:cNvPr id="6" name="Slide Number Placeholder 5"/>
          <p:cNvSpPr>
            <a:spLocks noGrp="1"/>
          </p:cNvSpPr>
          <p:nvPr>
            <p:ph type="sldNum" sz="quarter" idx="12"/>
          </p:nvPr>
        </p:nvSpPr>
        <p:spPr/>
        <p:txBody>
          <a:bodyPr/>
          <a:lstStyle/>
          <a:p>
            <a:fld id="{50A853B3-3077-42D2-89A8-89CFA0BA9FC0}" type="slidenum">
              <a:rPr lang="pt-BR" smtClean="0"/>
              <a:t>6</a:t>
            </a:fld>
            <a:endParaRPr lang="pt-BR"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1479" y="301961"/>
            <a:ext cx="1778405" cy="635145"/>
          </a:xfrm>
          <a:prstGeom prst="rect">
            <a:avLst/>
          </a:prstGeom>
        </p:spPr>
      </p:pic>
      <p:sp>
        <p:nvSpPr>
          <p:cNvPr id="2" name="TextBox 1"/>
          <p:cNvSpPr txBox="1"/>
          <p:nvPr/>
        </p:nvSpPr>
        <p:spPr>
          <a:xfrm>
            <a:off x="2214282" y="475441"/>
            <a:ext cx="7008576" cy="1077218"/>
          </a:xfrm>
          <a:prstGeom prst="rect">
            <a:avLst/>
          </a:prstGeom>
          <a:noFill/>
        </p:spPr>
        <p:txBody>
          <a:bodyPr wrap="square" rtlCol="0">
            <a:spAutoFit/>
          </a:bodyPr>
          <a:lstStyle/>
          <a:p>
            <a:pPr algn="ctr"/>
            <a:r>
              <a:rPr lang="pt-BR" sz="3600" b="1" dirty="0"/>
              <a:t>RISCO DE CONTRAPARTE</a:t>
            </a:r>
          </a:p>
          <a:p>
            <a:pPr algn="ctr"/>
            <a:r>
              <a:rPr lang="pt-BR" sz="2800" b="1" dirty="0"/>
              <a:t>APETITE AO RISCO, CGD, LIMITE DE CRÉDITO</a:t>
            </a:r>
          </a:p>
        </p:txBody>
      </p:sp>
    </p:spTree>
    <p:extLst>
      <p:ext uri="{BB962C8B-B14F-4D97-AF65-F5344CB8AC3E}">
        <p14:creationId xmlns:p14="http://schemas.microsoft.com/office/powerpoint/2010/main" val="3099130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7823" y="1588755"/>
            <a:ext cx="11739770" cy="4524315"/>
          </a:xfrm>
          <a:prstGeom prst="rect">
            <a:avLst/>
          </a:prstGeom>
          <a:noFill/>
        </p:spPr>
        <p:txBody>
          <a:bodyPr wrap="square" rtlCol="0">
            <a:spAutoFit/>
          </a:bodyPr>
          <a:lstStyle/>
          <a:p>
            <a:pPr algn="just"/>
            <a:r>
              <a:rPr lang="pt-BR" b="1" dirty="0"/>
              <a:t>Risco de contraparte: </a:t>
            </a:r>
            <a:r>
              <a:rPr lang="pt-BR" dirty="0"/>
              <a:t>é definido como o risco de não pagamento existente enquanto as operações financeiras com derivativos transacionadas pelo cliente através da Instituição Financeira não são liquidadas. Sobre o risco de contraparte:</a:t>
            </a:r>
          </a:p>
          <a:p>
            <a:pPr algn="just"/>
            <a:endParaRPr lang="pt-BR" dirty="0"/>
          </a:p>
          <a:p>
            <a:pPr marL="285750" indent="-285750" algn="just">
              <a:buFont typeface="Wingdings" panose="05000000000000000000" pitchFamily="2" charset="2"/>
              <a:buChar char="§"/>
            </a:pPr>
            <a:r>
              <a:rPr lang="pt-BR" dirty="0"/>
              <a:t>Segue metodologia própria da Instituição Financeira denominada, em algumas Instituições, risco fracionário. O risco fracionário é calculado, diariamente, com base nas operações financeiras com derivativos, em aberto, do cliente na Instituição. A metodologia para o risco fracionário, usualmente, utiliza:</a:t>
            </a:r>
          </a:p>
          <a:p>
            <a:pPr marL="742950" lvl="1" indent="-285750" algn="just">
              <a:buFont typeface="Wingdings" panose="05000000000000000000" pitchFamily="2" charset="2"/>
              <a:buChar char="§"/>
            </a:pPr>
            <a:r>
              <a:rPr lang="pt-BR" b="1" dirty="0"/>
              <a:t>Cenários de stress</a:t>
            </a:r>
            <a:r>
              <a:rPr lang="pt-BR" dirty="0"/>
              <a:t>, envolvendo a área econômica, de tesouraria e de risco da Instituição,</a:t>
            </a:r>
          </a:p>
          <a:p>
            <a:pPr marL="742950" lvl="1" indent="-285750" algn="just">
              <a:buFont typeface="Wingdings" panose="05000000000000000000" pitchFamily="2" charset="2"/>
              <a:buChar char="§"/>
            </a:pPr>
            <a:r>
              <a:rPr lang="pt-BR" dirty="0"/>
              <a:t>Cenários de mercado, em geral, simulação sobre todos os cenários divulgados por Bolsa de Valores,</a:t>
            </a:r>
          </a:p>
          <a:p>
            <a:pPr marL="742950" lvl="1" indent="-285750" algn="just">
              <a:buFont typeface="Wingdings" panose="05000000000000000000" pitchFamily="2" charset="2"/>
              <a:buChar char="§"/>
            </a:pPr>
            <a:r>
              <a:rPr lang="pt-BR" dirty="0"/>
              <a:t>Métricas de risco – </a:t>
            </a:r>
            <a:r>
              <a:rPr lang="pt-BR" dirty="0" err="1"/>
              <a:t>VaR</a:t>
            </a:r>
            <a:r>
              <a:rPr lang="pt-BR" dirty="0"/>
              <a:t> Histórico, Simulação de Monte Carlo,</a:t>
            </a:r>
          </a:p>
          <a:p>
            <a:pPr marL="285750" indent="-285750" algn="just">
              <a:buFont typeface="Wingdings" panose="05000000000000000000" pitchFamily="2" charset="2"/>
              <a:buChar char="§"/>
            </a:pPr>
            <a:r>
              <a:rPr lang="pt-BR" dirty="0"/>
              <a:t>Ao término do dia:</a:t>
            </a:r>
          </a:p>
          <a:p>
            <a:pPr marL="742950" lvl="1" indent="-285750" algn="just">
              <a:buFont typeface="Wingdings" panose="05000000000000000000" pitchFamily="2" charset="2"/>
              <a:buChar char="§"/>
            </a:pPr>
            <a:r>
              <a:rPr lang="pt-BR" dirty="0"/>
              <a:t>Realiza-se a marcação a mercado das operações com derivativos, em aberto, da contraparte. Caso os valores apurados sejam desfavoráveis a contraparte, haverá o consumo equivalente das garantias oferecidas pelo cliente, caso contrário, haverá um depósito de garantia, em favor do cliente, realizado pela Instituição Financeira,</a:t>
            </a:r>
          </a:p>
          <a:p>
            <a:pPr marL="742950" lvl="1" indent="-285750" algn="just">
              <a:buFont typeface="Wingdings" panose="05000000000000000000" pitchFamily="2" charset="2"/>
              <a:buChar char="§"/>
            </a:pPr>
            <a:r>
              <a:rPr lang="pt-BR" dirty="0"/>
              <a:t>Um novo risco fracionário é apurado com base nas posições em aberto. Caso as garantias oferecidas pelo cliente não sejam suficientes, nova chamada de margem é feita ao cliente que deve depositar novas garantias junto à Instituição Financeira. Caso o cliente não deposite nova margem, a posição é liquidada.</a:t>
            </a:r>
          </a:p>
        </p:txBody>
      </p:sp>
      <p:sp>
        <p:nvSpPr>
          <p:cNvPr id="6" name="Slide Number Placeholder 5"/>
          <p:cNvSpPr>
            <a:spLocks noGrp="1"/>
          </p:cNvSpPr>
          <p:nvPr>
            <p:ph type="sldNum" sz="quarter" idx="12"/>
          </p:nvPr>
        </p:nvSpPr>
        <p:spPr/>
        <p:txBody>
          <a:bodyPr/>
          <a:lstStyle/>
          <a:p>
            <a:fld id="{50A853B3-3077-42D2-89A8-89CFA0BA9FC0}" type="slidenum">
              <a:rPr lang="pt-BR" smtClean="0"/>
              <a:t>7</a:t>
            </a:fld>
            <a:endParaRPr lang="pt-BR"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1479" y="301961"/>
            <a:ext cx="1778405" cy="635145"/>
          </a:xfrm>
          <a:prstGeom prst="rect">
            <a:avLst/>
          </a:prstGeom>
        </p:spPr>
      </p:pic>
      <p:sp>
        <p:nvSpPr>
          <p:cNvPr id="2" name="TextBox 1"/>
          <p:cNvSpPr txBox="1"/>
          <p:nvPr/>
        </p:nvSpPr>
        <p:spPr>
          <a:xfrm>
            <a:off x="2008094" y="426333"/>
            <a:ext cx="7483705" cy="1508105"/>
          </a:xfrm>
          <a:prstGeom prst="rect">
            <a:avLst/>
          </a:prstGeom>
          <a:noFill/>
        </p:spPr>
        <p:txBody>
          <a:bodyPr wrap="square" rtlCol="0">
            <a:spAutoFit/>
          </a:bodyPr>
          <a:lstStyle/>
          <a:p>
            <a:pPr algn="ctr"/>
            <a:r>
              <a:rPr lang="pt-BR" sz="3600" b="1" dirty="0"/>
              <a:t>RISCO DE CONTRAPARTE</a:t>
            </a:r>
          </a:p>
          <a:p>
            <a:pPr algn="ctr"/>
            <a:r>
              <a:rPr lang="pt-BR" sz="2800" b="1" dirty="0"/>
              <a:t>RISCO FRACIONÁRIO E GARANTIAS</a:t>
            </a:r>
          </a:p>
          <a:p>
            <a:pPr algn="ctr"/>
            <a:endParaRPr lang="pt-BR" sz="2800" b="1" dirty="0"/>
          </a:p>
        </p:txBody>
      </p:sp>
    </p:spTree>
    <p:extLst>
      <p:ext uri="{BB962C8B-B14F-4D97-AF65-F5344CB8AC3E}">
        <p14:creationId xmlns:p14="http://schemas.microsoft.com/office/powerpoint/2010/main" val="70916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77812A-4145-44FD-9B18-8ECBCD1CC30C}"/>
              </a:ext>
            </a:extLst>
          </p:cNvPr>
          <p:cNvSpPr>
            <a:spLocks noGrp="1"/>
          </p:cNvSpPr>
          <p:nvPr>
            <p:ph idx="1"/>
          </p:nvPr>
        </p:nvSpPr>
        <p:spPr>
          <a:xfrm>
            <a:off x="838200" y="2599765"/>
            <a:ext cx="10515600" cy="3577198"/>
          </a:xfrm>
        </p:spPr>
        <p:txBody>
          <a:bodyPr>
            <a:normAutofit/>
          </a:bodyPr>
          <a:lstStyle/>
          <a:p>
            <a:pPr>
              <a:buFont typeface="Wingdings" panose="05000000000000000000" pitchFamily="2" charset="2"/>
              <a:buChar char="§"/>
            </a:pPr>
            <a:r>
              <a:rPr lang="en-US" sz="4000" dirty="0" err="1"/>
              <a:t>Cenários</a:t>
            </a:r>
            <a:r>
              <a:rPr lang="en-US" sz="4000" dirty="0"/>
              <a:t> </a:t>
            </a:r>
            <a:r>
              <a:rPr lang="en-US" sz="4000" dirty="0" err="1"/>
              <a:t>Extremos</a:t>
            </a:r>
            <a:r>
              <a:rPr lang="en-US" sz="4000" dirty="0"/>
              <a:t>, mas ainda </a:t>
            </a:r>
            <a:r>
              <a:rPr lang="en-US" sz="4000" dirty="0" err="1"/>
              <a:t>factíveis</a:t>
            </a:r>
            <a:endParaRPr lang="en-US" sz="4000" dirty="0"/>
          </a:p>
          <a:p>
            <a:pPr lvl="1">
              <a:buFont typeface="Wingdings" panose="05000000000000000000" pitchFamily="2" charset="2"/>
              <a:buChar char="§"/>
            </a:pPr>
            <a:r>
              <a:rPr lang="en-US" sz="3600" dirty="0"/>
              <a:t>Cuidado com Correlações Históricas!</a:t>
            </a:r>
          </a:p>
          <a:p>
            <a:pPr>
              <a:buFont typeface="Wingdings" panose="05000000000000000000" pitchFamily="2" charset="2"/>
              <a:buChar char="§"/>
            </a:pPr>
            <a:r>
              <a:rPr lang="en-US" sz="4000" dirty="0"/>
              <a:t>É </a:t>
            </a:r>
            <a:r>
              <a:rPr lang="en-US" sz="4000" dirty="0" err="1"/>
              <a:t>em</a:t>
            </a:r>
            <a:r>
              <a:rPr lang="en-US" sz="4000" dirty="0"/>
              <a:t> </a:t>
            </a:r>
            <a:r>
              <a:rPr lang="en-US" sz="4000" dirty="0" err="1"/>
              <a:t>situações</a:t>
            </a:r>
            <a:r>
              <a:rPr lang="en-US" sz="4000" dirty="0"/>
              <a:t> </a:t>
            </a:r>
            <a:r>
              <a:rPr lang="en-US" sz="4000" dirty="0" err="1"/>
              <a:t>extremas</a:t>
            </a:r>
            <a:r>
              <a:rPr lang="en-US" sz="4000" dirty="0"/>
              <a:t> que </a:t>
            </a:r>
            <a:r>
              <a:rPr lang="en-US" sz="4000" dirty="0" err="1"/>
              <a:t>uma</a:t>
            </a:r>
            <a:r>
              <a:rPr lang="en-US" sz="4000" dirty="0"/>
              <a:t> Clearing mostra-se valiosa, </a:t>
            </a:r>
            <a:r>
              <a:rPr lang="en-US" sz="4000" dirty="0" err="1"/>
              <a:t>ao</a:t>
            </a:r>
            <a:r>
              <a:rPr lang="en-US" sz="4000" dirty="0"/>
              <a:t> impedir o Risco </a:t>
            </a:r>
            <a:r>
              <a:rPr lang="en-US" sz="4000" dirty="0" err="1"/>
              <a:t>Sistêmico</a:t>
            </a:r>
            <a:endParaRPr lang="en-US" sz="4000" dirty="0"/>
          </a:p>
          <a:p>
            <a:pPr>
              <a:buFont typeface="Wingdings" panose="05000000000000000000" pitchFamily="2" charset="2"/>
              <a:buChar char="§"/>
            </a:pPr>
            <a:r>
              <a:rPr lang="en-US" sz="4000" i="1" dirty="0"/>
              <a:t>Risk is overrated. Ruin is underrated.</a:t>
            </a:r>
            <a:endParaRPr lang="pt-BR" sz="4000" i="1" dirty="0"/>
          </a:p>
        </p:txBody>
      </p:sp>
      <p:sp>
        <p:nvSpPr>
          <p:cNvPr id="4" name="Slide Number Placeholder 3">
            <a:extLst>
              <a:ext uri="{FF2B5EF4-FFF2-40B4-BE49-F238E27FC236}">
                <a16:creationId xmlns:a16="http://schemas.microsoft.com/office/drawing/2014/main" id="{FD177653-0F40-4BC5-8E3B-6E916C3368AD}"/>
              </a:ext>
            </a:extLst>
          </p:cNvPr>
          <p:cNvSpPr>
            <a:spLocks noGrp="1"/>
          </p:cNvSpPr>
          <p:nvPr>
            <p:ph type="sldNum" sz="quarter" idx="12"/>
          </p:nvPr>
        </p:nvSpPr>
        <p:spPr/>
        <p:txBody>
          <a:bodyPr/>
          <a:lstStyle/>
          <a:p>
            <a:fld id="{50A853B3-3077-42D2-89A8-89CFA0BA9FC0}" type="slidenum">
              <a:rPr lang="pt-BR" smtClean="0"/>
              <a:t>8</a:t>
            </a:fld>
            <a:endParaRPr lang="pt-BR" dirty="0"/>
          </a:p>
        </p:txBody>
      </p:sp>
      <p:pic>
        <p:nvPicPr>
          <p:cNvPr id="5" name="Picture 4">
            <a:extLst>
              <a:ext uri="{FF2B5EF4-FFF2-40B4-BE49-F238E27FC236}">
                <a16:creationId xmlns:a16="http://schemas.microsoft.com/office/drawing/2014/main" id="{6743AD69-A83F-4CFB-9C62-2E8F0DF266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88326" y="337950"/>
            <a:ext cx="1778405" cy="635145"/>
          </a:xfrm>
          <a:prstGeom prst="rect">
            <a:avLst/>
          </a:prstGeom>
        </p:spPr>
      </p:pic>
      <p:sp>
        <p:nvSpPr>
          <p:cNvPr id="8" name="TextBox 7">
            <a:extLst>
              <a:ext uri="{FF2B5EF4-FFF2-40B4-BE49-F238E27FC236}">
                <a16:creationId xmlns:a16="http://schemas.microsoft.com/office/drawing/2014/main" id="{C7697E1D-CDD2-4864-87BE-6C32611DAEA8}"/>
              </a:ext>
            </a:extLst>
          </p:cNvPr>
          <p:cNvSpPr txBox="1"/>
          <p:nvPr/>
        </p:nvSpPr>
        <p:spPr>
          <a:xfrm>
            <a:off x="2008094" y="426333"/>
            <a:ext cx="7483705" cy="1508105"/>
          </a:xfrm>
          <a:prstGeom prst="rect">
            <a:avLst/>
          </a:prstGeom>
          <a:noFill/>
        </p:spPr>
        <p:txBody>
          <a:bodyPr wrap="square" rtlCol="0">
            <a:spAutoFit/>
          </a:bodyPr>
          <a:lstStyle/>
          <a:p>
            <a:pPr algn="ctr"/>
            <a:r>
              <a:rPr lang="pt-BR" sz="3600" b="1" dirty="0"/>
              <a:t>RISCO DE CONTRAPARTE</a:t>
            </a:r>
          </a:p>
          <a:p>
            <a:pPr algn="ctr"/>
            <a:r>
              <a:rPr lang="pt-BR" sz="2800" b="1" dirty="0"/>
              <a:t>Cenários de Stress</a:t>
            </a:r>
          </a:p>
          <a:p>
            <a:pPr algn="ctr"/>
            <a:endParaRPr lang="pt-BR" sz="2800" b="1" dirty="0"/>
          </a:p>
        </p:txBody>
      </p:sp>
    </p:spTree>
    <p:extLst>
      <p:ext uri="{BB962C8B-B14F-4D97-AF65-F5344CB8AC3E}">
        <p14:creationId xmlns:p14="http://schemas.microsoft.com/office/powerpoint/2010/main" val="365840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7823" y="1588755"/>
            <a:ext cx="11739770" cy="2308324"/>
          </a:xfrm>
          <a:prstGeom prst="rect">
            <a:avLst/>
          </a:prstGeom>
          <a:noFill/>
        </p:spPr>
        <p:txBody>
          <a:bodyPr wrap="square" rtlCol="0">
            <a:spAutoFit/>
          </a:bodyPr>
          <a:lstStyle/>
          <a:p>
            <a:pPr algn="just"/>
            <a:r>
              <a:rPr lang="pt-BR" b="1" dirty="0"/>
              <a:t>Garantias sobre a margem:</a:t>
            </a:r>
            <a:r>
              <a:rPr lang="pt-BR" dirty="0"/>
              <a:t> conforme observado no slide anterior, um novo risco fracionário é calculado diariamente, recalculando dessa forma a margem que deve ser depositada em garantia. Todavia, as garantias também devem ser reavaliadas, periodicamente, em função:</a:t>
            </a:r>
          </a:p>
          <a:p>
            <a:pPr marL="742950" lvl="1" indent="-285750" algn="just">
              <a:buFont typeface="Wingdings" panose="05000000000000000000" pitchFamily="2" charset="2"/>
              <a:buChar char="§"/>
            </a:pPr>
            <a:r>
              <a:rPr lang="pt-BR" dirty="0"/>
              <a:t>De sua liquidez,</a:t>
            </a:r>
          </a:p>
          <a:p>
            <a:pPr marL="742950" lvl="1" indent="-285750" algn="just">
              <a:buFont typeface="Wingdings" panose="05000000000000000000" pitchFamily="2" charset="2"/>
              <a:buChar char="§"/>
            </a:pPr>
            <a:r>
              <a:rPr lang="pt-BR" dirty="0"/>
              <a:t>De seu valor de marcado,</a:t>
            </a:r>
          </a:p>
          <a:p>
            <a:pPr marL="742950" lvl="1" indent="-285750" algn="just">
              <a:buFont typeface="Wingdings" panose="05000000000000000000" pitchFamily="2" charset="2"/>
              <a:buChar char="§"/>
            </a:pPr>
            <a:r>
              <a:rPr lang="pt-BR" dirty="0"/>
              <a:t>Carta de fiança,</a:t>
            </a:r>
          </a:p>
          <a:p>
            <a:pPr marL="742950" lvl="1" indent="-285750" algn="just">
              <a:buFont typeface="Wingdings" panose="05000000000000000000" pitchFamily="2" charset="2"/>
              <a:buChar char="§"/>
            </a:pPr>
            <a:r>
              <a:rPr lang="pt-BR" dirty="0"/>
              <a:t>...</a:t>
            </a:r>
          </a:p>
          <a:p>
            <a:pPr lvl="1" algn="just"/>
            <a:endParaRPr lang="pt-BR" dirty="0"/>
          </a:p>
        </p:txBody>
      </p:sp>
      <p:sp>
        <p:nvSpPr>
          <p:cNvPr id="6" name="Slide Number Placeholder 5"/>
          <p:cNvSpPr>
            <a:spLocks noGrp="1"/>
          </p:cNvSpPr>
          <p:nvPr>
            <p:ph type="sldNum" sz="quarter" idx="12"/>
          </p:nvPr>
        </p:nvSpPr>
        <p:spPr/>
        <p:txBody>
          <a:bodyPr/>
          <a:lstStyle/>
          <a:p>
            <a:fld id="{50A853B3-3077-42D2-89A8-89CFA0BA9FC0}" type="slidenum">
              <a:rPr lang="pt-BR" smtClean="0"/>
              <a:t>9</a:t>
            </a:fld>
            <a:endParaRPr lang="pt-BR"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1479" y="301961"/>
            <a:ext cx="1778405" cy="635145"/>
          </a:xfrm>
          <a:prstGeom prst="rect">
            <a:avLst/>
          </a:prstGeom>
        </p:spPr>
      </p:pic>
      <p:sp>
        <p:nvSpPr>
          <p:cNvPr id="2" name="TextBox 1"/>
          <p:cNvSpPr txBox="1"/>
          <p:nvPr/>
        </p:nvSpPr>
        <p:spPr>
          <a:xfrm>
            <a:off x="2644588" y="475441"/>
            <a:ext cx="6578270" cy="1508105"/>
          </a:xfrm>
          <a:prstGeom prst="rect">
            <a:avLst/>
          </a:prstGeom>
          <a:noFill/>
        </p:spPr>
        <p:txBody>
          <a:bodyPr wrap="square" rtlCol="0">
            <a:spAutoFit/>
          </a:bodyPr>
          <a:lstStyle/>
          <a:p>
            <a:pPr algn="ctr"/>
            <a:r>
              <a:rPr lang="pt-BR" sz="3600" b="1" dirty="0"/>
              <a:t>RISCO DE CONTRAPARTE</a:t>
            </a:r>
          </a:p>
          <a:p>
            <a:pPr algn="ctr"/>
            <a:r>
              <a:rPr lang="pt-BR" sz="2800" b="1" dirty="0"/>
              <a:t>RISCO FRACIONÁRIO E GARANTIAS</a:t>
            </a:r>
          </a:p>
          <a:p>
            <a:pPr algn="ctr"/>
            <a:endParaRPr lang="pt-BR" sz="2800" b="1" dirty="0"/>
          </a:p>
        </p:txBody>
      </p:sp>
    </p:spTree>
    <p:extLst>
      <p:ext uri="{BB962C8B-B14F-4D97-AF65-F5344CB8AC3E}">
        <p14:creationId xmlns:p14="http://schemas.microsoft.com/office/powerpoint/2010/main" val="33681113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10776</TotalTime>
  <Words>1654</Words>
  <Application>Microsoft Office PowerPoint</Application>
  <PresentationFormat>Widescreen</PresentationFormat>
  <Paragraphs>201</Paragraphs>
  <Slides>15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Wingdings</vt:lpstr>
      <vt:lpstr>Office Theme</vt:lpstr>
      <vt:lpstr> Risco de Contraparte Visão de uma Instituição Financeira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 – Consultoria sobre Risco de Mercado  Empresas Participantes: EDP Brasil e Elekto  Período: 06/fev/2017 a 10/fev/2017</dc:title>
  <dc:creator>Victor Hugo Pafume</dc:creator>
  <cp:lastModifiedBy>Victor Hugo Pafume</cp:lastModifiedBy>
  <cp:revision>357</cp:revision>
  <dcterms:created xsi:type="dcterms:W3CDTF">2017-01-23T20:55:20Z</dcterms:created>
  <dcterms:modified xsi:type="dcterms:W3CDTF">2018-12-10T16:25:38Z</dcterms:modified>
</cp:coreProperties>
</file>