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4282" r:id="rId1"/>
    <p:sldMasterId id="2147484295" r:id="rId2"/>
  </p:sldMasterIdLst>
  <p:notesMasterIdLst>
    <p:notesMasterId r:id="rId17"/>
  </p:notesMasterIdLst>
  <p:handoutMasterIdLst>
    <p:handoutMasterId r:id="rId18"/>
  </p:handoutMasterIdLst>
  <p:sldIdLst>
    <p:sldId id="1083" r:id="rId3"/>
    <p:sldId id="704" r:id="rId4"/>
    <p:sldId id="274" r:id="rId5"/>
    <p:sldId id="1217" r:id="rId6"/>
    <p:sldId id="1223" r:id="rId7"/>
    <p:sldId id="1233" r:id="rId8"/>
    <p:sldId id="1234" r:id="rId9"/>
    <p:sldId id="1235" r:id="rId10"/>
    <p:sldId id="1236" r:id="rId11"/>
    <p:sldId id="1237" r:id="rId12"/>
    <p:sldId id="279" r:id="rId13"/>
    <p:sldId id="1085" r:id="rId14"/>
    <p:sldId id="1086" r:id="rId15"/>
    <p:sldId id="1087" r:id="rId16"/>
  </p:sldIdLst>
  <p:sldSz cx="12192000" cy="6858000"/>
  <p:notesSz cx="7099300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5" clrIdx="0">
    <p:extLst/>
  </p:cmAuthor>
  <p:cmAuthor id="2" name="Roberto Brandão" initials="R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F2C"/>
    <a:srgbClr val="005D82"/>
    <a:srgbClr val="FBD734"/>
    <a:srgbClr val="FAFAFA"/>
    <a:srgbClr val="005490"/>
    <a:srgbClr val="0071C1"/>
    <a:srgbClr val="F6F6F6"/>
    <a:srgbClr val="1D1A39"/>
    <a:srgbClr val="F9DEB3"/>
    <a:srgbClr val="5C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 autoAdjust="0"/>
    <p:restoredTop sz="95290" autoAdjust="0"/>
  </p:normalViewPr>
  <p:slideViewPr>
    <p:cSldViewPr>
      <p:cViewPr>
        <p:scale>
          <a:sx n="60" d="100"/>
          <a:sy n="60" d="100"/>
        </p:scale>
        <p:origin x="-316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3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46188" y="365125"/>
            <a:ext cx="4608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317625" y="9509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2E4BF49B-96EE-475E-ADB7-9EDE99BD6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3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6C757A-7287-41F1-95D5-DF3C12EA0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B4FEB-461C-40A4-B8EF-DE6893C94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6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172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46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2CF8-D4A6-43C7-8BC4-F7CA80073BE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0E4A-0579-4EDD-83C2-758A05A10440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51219-6918-4B64-916B-B5A1300245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2A6A-09AB-45B4-9C31-29D3833B04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8914E-70DA-46E9-8852-12A9B2977863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D1F1-7B6A-486D-85B3-8BA5A4B15BC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E4EB-7198-4EC2-BA3F-12130D19BCAE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2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98CE4-D78E-4318-B208-3A459E7917D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D62D-48D4-47EA-88D0-2DEF9F5E65E5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5B0E6-5987-43AB-AF6C-41B9F424EF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038A8-EDA8-4691-8421-78D35C88880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68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6CA9F-59C9-4932-8BE8-AE80703C12C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486F7-9CDC-47EE-B082-5A3CCE9B951A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574D-3CD8-4FA1-87E2-11D133528F6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C5C0-6F60-45AD-A52D-2E8DD2625E7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A22E-06A7-4E56-B667-94698ECC187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2FFDA-E25C-4447-B931-E652377C862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20BC-4414-4AE8-BC0D-46636502D22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6BC91-A8DD-4F45-BD8C-A6EEC2C19B8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926A-7A49-4659-B816-29FCE260B8A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5628-C6FD-4A19-A3B1-3C2E50E309B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13"/>
          <p:cNvSpPr/>
          <p:nvPr userDrawn="1"/>
        </p:nvSpPr>
        <p:spPr>
          <a:xfrm>
            <a:off x="1174750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2" name="円/楕円 6"/>
          <p:cNvSpPr/>
          <p:nvPr userDrawn="1"/>
        </p:nvSpPr>
        <p:spPr>
          <a:xfrm>
            <a:off x="544513" y="126841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3" name="角丸四角形 33"/>
          <p:cNvSpPr/>
          <p:nvPr userDrawn="1"/>
        </p:nvSpPr>
        <p:spPr>
          <a:xfrm>
            <a:off x="1174750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4" name="円/楕円 34"/>
          <p:cNvSpPr/>
          <p:nvPr userDrawn="1"/>
        </p:nvSpPr>
        <p:spPr>
          <a:xfrm>
            <a:off x="544513" y="2905125"/>
            <a:ext cx="1020762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5" name="角丸四角形 40"/>
          <p:cNvSpPr/>
          <p:nvPr userDrawn="1"/>
        </p:nvSpPr>
        <p:spPr>
          <a:xfrm>
            <a:off x="1174750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6" name="円/楕円 41"/>
          <p:cNvSpPr/>
          <p:nvPr userDrawn="1"/>
        </p:nvSpPr>
        <p:spPr>
          <a:xfrm>
            <a:off x="544513" y="453866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7" name="角丸四角形 45"/>
          <p:cNvSpPr/>
          <p:nvPr userDrawn="1"/>
        </p:nvSpPr>
        <p:spPr>
          <a:xfrm>
            <a:off x="6875463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8" name="円/楕円 46"/>
          <p:cNvSpPr/>
          <p:nvPr userDrawn="1"/>
        </p:nvSpPr>
        <p:spPr>
          <a:xfrm>
            <a:off x="6246813" y="126841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9" name="角丸四角形 50"/>
          <p:cNvSpPr/>
          <p:nvPr userDrawn="1"/>
        </p:nvSpPr>
        <p:spPr>
          <a:xfrm>
            <a:off x="6875463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0" name="円/楕円 51"/>
          <p:cNvSpPr/>
          <p:nvPr userDrawn="1"/>
        </p:nvSpPr>
        <p:spPr>
          <a:xfrm>
            <a:off x="6246813" y="2905125"/>
            <a:ext cx="1019175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1" name="角丸四角形 55"/>
          <p:cNvSpPr/>
          <p:nvPr userDrawn="1"/>
        </p:nvSpPr>
        <p:spPr>
          <a:xfrm>
            <a:off x="6875463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4" name="円/楕円 56"/>
          <p:cNvSpPr/>
          <p:nvPr userDrawn="1"/>
        </p:nvSpPr>
        <p:spPr>
          <a:xfrm>
            <a:off x="6246813" y="453866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781672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781672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781672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7482800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7482800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7482800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フッター プレースホルダー 2"/>
          <p:cNvSpPr>
            <a:spLocks noGrp="1"/>
          </p:cNvSpPr>
          <p:nvPr>
            <p:ph type="ftr" sz="quarter" idx="38"/>
          </p:nvPr>
        </p:nvSpPr>
        <p:spPr>
          <a:xfrm>
            <a:off x="6275388" y="6394450"/>
            <a:ext cx="5186362" cy="365125"/>
          </a:xfrm>
        </p:spPr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39" name="スライド番号プレースホルダー 3"/>
          <p:cNvSpPr>
            <a:spLocks noGrp="1"/>
          </p:cNvSpPr>
          <p:nvPr>
            <p:ph type="sldNum" sz="quarter" idx="39"/>
          </p:nvPr>
        </p:nvSpPr>
        <p:spPr>
          <a:xfrm>
            <a:off x="11582400" y="6394450"/>
            <a:ext cx="604838" cy="365125"/>
          </a:xfrm>
        </p:spPr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4767-D428-4C64-9643-0A33024ABE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3"/>
          <p:cNvSpPr/>
          <p:nvPr userDrawn="1"/>
        </p:nvSpPr>
        <p:spPr>
          <a:xfrm>
            <a:off x="0" y="0"/>
            <a:ext cx="245110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1" name="円/楕円 4"/>
          <p:cNvSpPr/>
          <p:nvPr userDrawn="1"/>
        </p:nvSpPr>
        <p:spPr>
          <a:xfrm>
            <a:off x="514350" y="1449388"/>
            <a:ext cx="3873500" cy="3871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4" name="ホームベース 1"/>
          <p:cNvSpPr/>
          <p:nvPr userDrawn="1"/>
        </p:nvSpPr>
        <p:spPr>
          <a:xfrm>
            <a:off x="4756150" y="2058988"/>
            <a:ext cx="319088" cy="239712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5" name="ホームベース 10"/>
          <p:cNvSpPr/>
          <p:nvPr userDrawn="1"/>
        </p:nvSpPr>
        <p:spPr>
          <a:xfrm>
            <a:off x="4756150" y="3200400"/>
            <a:ext cx="319088" cy="23971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5075798" y="2315120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075798" y="1928834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075798" y="3455247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5798" y="3068960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3F09-0FC6-4B06-BE3A-06E912AAD7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3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2135217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85009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85009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5585899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535691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35691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036582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986374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986374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8DE2-5668-4498-9D6D-BDD224E62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7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8"/>
          <p:cNvSpPr/>
          <p:nvPr userDrawn="1"/>
        </p:nvSpPr>
        <p:spPr>
          <a:xfrm>
            <a:off x="4535488" y="519113"/>
            <a:ext cx="3087687" cy="30876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cxnSp>
        <p:nvCxnSpPr>
          <p:cNvPr id="9" name="直線コネクタ 11"/>
          <p:cNvCxnSpPr/>
          <p:nvPr userDrawn="1"/>
        </p:nvCxnSpPr>
        <p:spPr>
          <a:xfrm>
            <a:off x="1749425" y="4929188"/>
            <a:ext cx="869315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748890" y="5049181"/>
            <a:ext cx="8694220" cy="1020112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729872" y="4329100"/>
            <a:ext cx="8732257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69446-4DA2-46BD-9FD1-D31E1FCB74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9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7" name="フリーフォーム 9"/>
          <p:cNvSpPr/>
          <p:nvPr userDrawn="1"/>
        </p:nvSpPr>
        <p:spPr>
          <a:xfrm rot="5400000">
            <a:off x="-279400" y="279400"/>
            <a:ext cx="6858000" cy="6299200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5425" y="788988"/>
            <a:ext cx="5132388" cy="297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546089" y="3879051"/>
            <a:ext cx="5161021" cy="220524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/>
          </p:nvPr>
        </p:nvSpPr>
        <p:spPr>
          <a:xfrm>
            <a:off x="6666113" y="879748"/>
            <a:ext cx="4950980" cy="2788248"/>
          </a:xfr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01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312" r:id="rId13"/>
    <p:sldLayoutId id="214748431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id-ID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id-ID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EA3A-1CF1-49A4-AD46-BA354E9FFC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13/12/2018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2F6D-356A-4C46-8ABC-96DF1FBF36B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pica Neue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pica Neue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pica Neue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pica Neue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556000" cy="1692275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-1" y="2805440"/>
            <a:ext cx="12185629" cy="3287856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935180" y="6233101"/>
            <a:ext cx="3168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Roberto Brandão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1184212" y="3048984"/>
            <a:ext cx="1094521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sz="2800" kern="0" dirty="0">
                <a:solidFill>
                  <a:schemeClr val="bg1"/>
                </a:solidFill>
                <a:latin typeface="Book Antiqua"/>
              </a:rPr>
              <a:t>P&amp;D Aperfeiçoamentos Regulatórios para a</a:t>
            </a:r>
            <a:br>
              <a:rPr lang="pt-BR" sz="2800" kern="0" dirty="0">
                <a:solidFill>
                  <a:schemeClr val="bg1"/>
                </a:solidFill>
                <a:latin typeface="Book Antiqua"/>
              </a:rPr>
            </a:br>
            <a:r>
              <a:rPr lang="pt-BR" sz="2800" kern="0" dirty="0">
                <a:solidFill>
                  <a:schemeClr val="bg1"/>
                </a:solidFill>
                <a:latin typeface="Book Antiqua"/>
              </a:rPr>
              <a:t>Introdução de uma Bolsa de Energia e de uma Clearing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pt-BR" sz="2800" kern="0" dirty="0">
              <a:solidFill>
                <a:schemeClr val="bg1"/>
              </a:solidFill>
              <a:latin typeface="Book Antiqua"/>
            </a:endParaRPr>
          </a:p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Apresentação do Projeto Bolsa de Energia</a:t>
            </a:r>
          </a:p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pt-BR" altLang="pt-BR" sz="24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pt-BR" altLang="pt-BR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São Paulo, </a:t>
            </a:r>
            <a:r>
              <a:rPr lang="pt-BR" altLang="pt-B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12/12/2018</a:t>
            </a:r>
          </a:p>
        </p:txBody>
      </p:sp>
      <p:pic>
        <p:nvPicPr>
          <p:cNvPr id="11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3996"/>
          <a:stretch>
            <a:fillRect/>
          </a:stretch>
        </p:blipFill>
        <p:spPr bwMode="auto">
          <a:xfrm>
            <a:off x="6785253" y="633647"/>
            <a:ext cx="2624859" cy="10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7F37418-C04B-4520-AF8F-C49FA9FAD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0127" y="548029"/>
            <a:ext cx="1525943" cy="16025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B5479CB-3C42-4495-9055-093F65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r="67634"/>
          <a:stretch/>
        </p:blipFill>
        <p:spPr>
          <a:xfrm>
            <a:off x="92575" y="252788"/>
            <a:ext cx="2036977" cy="39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1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65998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8288" y="64292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451664" y="290464"/>
            <a:ext cx="6314621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O que é uma bolsa de energia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189106" y="-184188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166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1486203-DC96-4CC7-B108-C7904BE0318B}"/>
              </a:ext>
            </a:extLst>
          </p:cNvPr>
          <p:cNvSpPr/>
          <p:nvPr/>
        </p:nvSpPr>
        <p:spPr>
          <a:xfrm>
            <a:off x="391439" y="2222561"/>
            <a:ext cx="10356237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7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O termo </a:t>
            </a:r>
            <a:r>
              <a:rPr lang="pt-BR" altLang="pt-BR" sz="2600" b="1" i="1" kern="0" dirty="0">
                <a:solidFill>
                  <a:srgbClr val="C00000"/>
                </a:solidFill>
                <a:latin typeface="Book Antiqua"/>
              </a:rPr>
              <a:t>bolsa de energia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pode significar pelo menos três coisas:</a:t>
            </a:r>
          </a:p>
          <a:p>
            <a:pPr marL="914400" lvl="1" indent="-457200" algn="just">
              <a:spcBef>
                <a:spcPts val="7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Bolsa voltada para </a:t>
            </a:r>
            <a:r>
              <a:rPr lang="pt-BR" altLang="pt-BR" sz="2600" b="1" i="1" dirty="0">
                <a:solidFill>
                  <a:srgbClr val="C00000"/>
                </a:solidFill>
              </a:rPr>
              <a:t>despacho físico</a:t>
            </a:r>
            <a:r>
              <a:rPr lang="pt-BR" altLang="pt-BR" sz="2600" dirty="0"/>
              <a:t> – somente com operações de curtíssimo prazo, regida pelo regulador elétrico.</a:t>
            </a:r>
          </a:p>
          <a:p>
            <a:pPr marL="914400" lvl="1" indent="-457200" algn="just">
              <a:spcBef>
                <a:spcPts val="7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Bolsa de </a:t>
            </a:r>
            <a:r>
              <a:rPr lang="pt-BR" altLang="pt-BR" sz="2600" b="1" i="1" dirty="0">
                <a:solidFill>
                  <a:srgbClr val="C00000"/>
                </a:solidFill>
              </a:rPr>
              <a:t>derivativos</a:t>
            </a:r>
            <a:r>
              <a:rPr lang="pt-BR" altLang="pt-BR" sz="2600" dirty="0"/>
              <a:t> – ambiente de negociação de contratos padronizados que não lastreiam consumo.</a:t>
            </a:r>
          </a:p>
          <a:p>
            <a:pPr marL="914400" lvl="1" indent="-457200" algn="just">
              <a:spcBef>
                <a:spcPts val="7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Bolsa de energia </a:t>
            </a:r>
            <a:r>
              <a:rPr lang="pt-BR" altLang="pt-BR" sz="2600" b="1" i="1" dirty="0">
                <a:solidFill>
                  <a:srgbClr val="C00000"/>
                </a:solidFill>
              </a:rPr>
              <a:t>acoplada ao operador do sistema</a:t>
            </a:r>
            <a:r>
              <a:rPr lang="pt-BR" altLang="pt-BR" sz="2600" dirty="0"/>
              <a:t> – contratos padronizados podem lastrear consumo. Envolve tanto a regulação elétrica como financeira.</a:t>
            </a:r>
          </a:p>
          <a:p>
            <a:pPr lvl="0" algn="just">
              <a:spcBef>
                <a:spcPts val="7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dirty="0"/>
              <a:t>O foco do projeto é no terceiro tipo de bolsa de energia, a única que pode efetivamente contribuir para a solidez do mercado atacadista...</a:t>
            </a:r>
          </a:p>
        </p:txBody>
      </p:sp>
      <p:pic>
        <p:nvPicPr>
          <p:cNvPr id="6148" name="Picture 4" descr="Resultado de imagem para question icon vector">
            <a:extLst>
              <a:ext uri="{FF2B5EF4-FFF2-40B4-BE49-F238E27FC236}">
                <a16:creationId xmlns:a16="http://schemas.microsoft.com/office/drawing/2014/main" xmlns="" id="{479FC3AF-E6FB-4ADA-BF68-C1F353B86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124" y1="47041" x2="41124" y2="47041"/>
                        <a14:foregroundMark x1="55030" y1="48817" x2="55030" y2="48817"/>
                        <a14:foregroundMark x1="54438" y1="44083" x2="54438" y2="44083"/>
                        <a14:foregroundMark x1="43195" y1="46746" x2="43195" y2="46746"/>
                        <a14:foregroundMark x1="42604" y1="43195" x2="42604" y2="43195"/>
                        <a14:foregroundMark x1="50888" y1="42308" x2="50888" y2="42308"/>
                        <a14:foregroundMark x1="58284" y1="47929" x2="58284" y2="47929"/>
                        <a14:foregroundMark x1="58580" y1="42604" x2="58580" y2="42604"/>
                        <a14:foregroundMark x1="41716" y1="33728" x2="41716" y2="33728"/>
                        <a14:foregroundMark x1="61538" y1="49408" x2="61538" y2="49408"/>
                        <a14:foregroundMark x1="58580" y1="42308" x2="58580" y2="42308"/>
                        <a14:foregroundMark x1="36982" y1="51183" x2="36982" y2="51183"/>
                        <a14:foregroundMark x1="37278" y1="50888" x2="37278" y2="50888"/>
                        <a14:backgroundMark x1="63609" y1="38166" x2="63609" y2="38166"/>
                        <a14:backgroundMark x1="33136" y1="40828" x2="33136" y2="4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5243" r="15774" b="9496"/>
          <a:stretch/>
        </p:blipFill>
        <p:spPr bwMode="auto">
          <a:xfrm>
            <a:off x="10400084" y="246201"/>
            <a:ext cx="1713647" cy="1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Meio-quadro 28">
            <a:extLst>
              <a:ext uri="{FF2B5EF4-FFF2-40B4-BE49-F238E27FC236}">
                <a16:creationId xmlns:a16="http://schemas.microsoft.com/office/drawing/2014/main" xmlns="" id="{6EDEDDAE-63AC-463E-A9C7-1C1324ADE08A}"/>
              </a:ext>
            </a:extLst>
          </p:cNvPr>
          <p:cNvSpPr/>
          <p:nvPr/>
        </p:nvSpPr>
        <p:spPr>
          <a:xfrm>
            <a:off x="0" y="-2"/>
            <a:ext cx="1559496" cy="908721"/>
          </a:xfrm>
          <a:prstGeom prst="halfFrame">
            <a:avLst>
              <a:gd name="adj1" fmla="val 19916"/>
              <a:gd name="adj2" fmla="val 12090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09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A96A9121-5455-42A3-85D6-0164804F70E5}"/>
              </a:ext>
            </a:extLst>
          </p:cNvPr>
          <p:cNvSpPr/>
          <p:nvPr/>
        </p:nvSpPr>
        <p:spPr>
          <a:xfrm>
            <a:off x="479376" y="1670482"/>
            <a:ext cx="5832648" cy="456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15F3A5DE-A008-4C70-BC61-D9ED11AA37E3}"/>
              </a:ext>
            </a:extLst>
          </p:cNvPr>
          <p:cNvSpPr/>
          <p:nvPr/>
        </p:nvSpPr>
        <p:spPr>
          <a:xfrm>
            <a:off x="263352" y="5661248"/>
            <a:ext cx="11665296" cy="74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D52601D5-D746-4408-BB2F-C9C5628ED0E9}"/>
              </a:ext>
            </a:extLst>
          </p:cNvPr>
          <p:cNvSpPr txBox="1">
            <a:spLocks/>
          </p:cNvSpPr>
          <p:nvPr/>
        </p:nvSpPr>
        <p:spPr>
          <a:xfrm>
            <a:off x="1576974" y="672677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noProof="0" dirty="0">
                <a:solidFill>
                  <a:srgbClr val="C00000"/>
                </a:solidFill>
                <a:latin typeface="Book Antiqua" panose="02040602050305030304" pitchFamily="18" charset="0"/>
              </a:rPr>
              <a:t>Site do projeto</a:t>
            </a:r>
            <a:br>
              <a:rPr lang="pt-BR" b="1" noProof="0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b="1" i="1" u="sng" noProof="0" dirty="0">
                <a:solidFill>
                  <a:srgbClr val="005D82"/>
                </a:solidFill>
                <a:latin typeface="Book Antiqua" panose="02040602050305030304" pitchFamily="18" charset="0"/>
              </a:rPr>
              <a:t>projetobolsadeenergia.com.br</a:t>
            </a:r>
            <a:endParaRPr kumimoji="0" lang="pt-BR" b="1" i="1" u="sng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88D5A7D9-7140-425E-BBE9-063F51DF6C88}"/>
              </a:ext>
            </a:extLst>
          </p:cNvPr>
          <p:cNvSpPr/>
          <p:nvPr/>
        </p:nvSpPr>
        <p:spPr>
          <a:xfrm>
            <a:off x="294789" y="198833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3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785CAC50-3E98-4791-B9B5-990F931F376E}"/>
              </a:ext>
            </a:extLst>
          </p:cNvPr>
          <p:cNvSpPr/>
          <p:nvPr/>
        </p:nvSpPr>
        <p:spPr>
          <a:xfrm>
            <a:off x="6114519" y="2064068"/>
            <a:ext cx="561662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0"/>
              </a:spcAft>
              <a:buClrTx/>
              <a:buSzPct val="75000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O site do projeto contém:</a:t>
            </a:r>
          </a:p>
          <a:p>
            <a:pPr marL="342900" indent="-342900" algn="just"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b="1" i="1" kern="0" dirty="0">
                <a:solidFill>
                  <a:srgbClr val="C00000"/>
                </a:solidFill>
                <a:latin typeface="Book Antiqua"/>
              </a:rPr>
              <a:t>Material de referência </a:t>
            </a: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– textos e apresentações do </a:t>
            </a:r>
            <a:r>
              <a:rPr lang="pt-BR" altLang="pt-BR" sz="2400" kern="0" dirty="0" err="1">
                <a:solidFill>
                  <a:srgbClr val="000000"/>
                </a:solidFill>
                <a:latin typeface="Book Antiqua"/>
              </a:rPr>
              <a:t>Gesel</a:t>
            </a: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 sobre temas relacionados ao projeto;</a:t>
            </a:r>
          </a:p>
          <a:p>
            <a:pPr marL="342900" indent="-342900" algn="just"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b="1" i="1" kern="0" dirty="0">
                <a:solidFill>
                  <a:srgbClr val="C00000"/>
                </a:solidFill>
                <a:latin typeface="Book Antiqua"/>
              </a:rPr>
              <a:t>Vídeos</a:t>
            </a:r>
            <a:r>
              <a:rPr lang="pt-BR" altLang="pt-BR" sz="2400" kern="0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curtos gravados em estúdio sobre os principais temas;</a:t>
            </a:r>
          </a:p>
          <a:p>
            <a:pPr marL="342900" indent="-342900" algn="just"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Gravações de </a:t>
            </a:r>
            <a:r>
              <a:rPr lang="pt-BR" altLang="pt-BR" sz="2400" b="1" i="1" kern="0" dirty="0">
                <a:solidFill>
                  <a:srgbClr val="C00000"/>
                </a:solidFill>
                <a:latin typeface="Book Antiqua"/>
              </a:rPr>
              <a:t>videoconferências</a:t>
            </a: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;</a:t>
            </a:r>
          </a:p>
          <a:p>
            <a:pPr marL="342900" indent="-342900" algn="just"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Conforme o projeto avance, também serão incluídos materiais de workshops, textos produzidos pelo projeto e muito mais...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00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40476DE5-F9F6-46C7-A8F9-8C16A900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2" y="2578280"/>
            <a:ext cx="5678413" cy="3580104"/>
          </a:xfrm>
          <a:prstGeom prst="rect">
            <a:avLst/>
          </a:prstGeom>
        </p:spPr>
      </p:pic>
      <p:sp>
        <p:nvSpPr>
          <p:cNvPr id="38" name="Meio-quadro 37">
            <a:extLst>
              <a:ext uri="{FF2B5EF4-FFF2-40B4-BE49-F238E27FC236}">
                <a16:creationId xmlns:a16="http://schemas.microsoft.com/office/drawing/2014/main" xmlns="" id="{4C6A1616-A32B-49A0-BEC1-3A7BC1E3A0F1}"/>
              </a:ext>
            </a:extLst>
          </p:cNvPr>
          <p:cNvSpPr/>
          <p:nvPr/>
        </p:nvSpPr>
        <p:spPr>
          <a:xfrm>
            <a:off x="0" y="0"/>
            <a:ext cx="1415480" cy="1196752"/>
          </a:xfrm>
          <a:prstGeom prst="halfFrame">
            <a:avLst>
              <a:gd name="adj1" fmla="val 15924"/>
              <a:gd name="adj2" fmla="val 13989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Meio-quadro 38">
            <a:extLst>
              <a:ext uri="{FF2B5EF4-FFF2-40B4-BE49-F238E27FC236}">
                <a16:creationId xmlns:a16="http://schemas.microsoft.com/office/drawing/2014/main" xmlns="" id="{20ECEDE5-55A4-4E31-A5CA-8BD99D393BBE}"/>
              </a:ext>
            </a:extLst>
          </p:cNvPr>
          <p:cNvSpPr/>
          <p:nvPr/>
        </p:nvSpPr>
        <p:spPr>
          <a:xfrm rot="16200000">
            <a:off x="-109364" y="5551884"/>
            <a:ext cx="1415480" cy="1196752"/>
          </a:xfrm>
          <a:prstGeom prst="halfFrame">
            <a:avLst>
              <a:gd name="adj1" fmla="val 15924"/>
              <a:gd name="adj2" fmla="val 13989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Meio-quadro 39">
            <a:extLst>
              <a:ext uri="{FF2B5EF4-FFF2-40B4-BE49-F238E27FC236}">
                <a16:creationId xmlns:a16="http://schemas.microsoft.com/office/drawing/2014/main" xmlns="" id="{EB9899CF-CD24-48AC-A1DA-E941DE3A4EBB}"/>
              </a:ext>
            </a:extLst>
          </p:cNvPr>
          <p:cNvSpPr/>
          <p:nvPr/>
        </p:nvSpPr>
        <p:spPr>
          <a:xfrm rot="5400000">
            <a:off x="10885884" y="109364"/>
            <a:ext cx="1415480" cy="1196752"/>
          </a:xfrm>
          <a:prstGeom prst="halfFrame">
            <a:avLst>
              <a:gd name="adj1" fmla="val 15924"/>
              <a:gd name="adj2" fmla="val 13989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Meio-quadro 40">
            <a:extLst>
              <a:ext uri="{FF2B5EF4-FFF2-40B4-BE49-F238E27FC236}">
                <a16:creationId xmlns:a16="http://schemas.microsoft.com/office/drawing/2014/main" xmlns="" id="{EB3C859C-0EDB-4018-855B-FB05AD3DEAE2}"/>
              </a:ext>
            </a:extLst>
          </p:cNvPr>
          <p:cNvSpPr/>
          <p:nvPr/>
        </p:nvSpPr>
        <p:spPr>
          <a:xfrm rot="10800000">
            <a:off x="10783232" y="5684019"/>
            <a:ext cx="1415480" cy="1196752"/>
          </a:xfrm>
          <a:prstGeom prst="halfFrame">
            <a:avLst>
              <a:gd name="adj1" fmla="val 15924"/>
              <a:gd name="adj2" fmla="val 13989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4" cy="5072063"/>
            <a:chOff x="2573338" y="2295525"/>
            <a:chExt cx="3894139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7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6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2384" y="4424986"/>
            <a:ext cx="3094404" cy="729093"/>
            <a:chOff x="3408015" y="3028239"/>
            <a:chExt cx="2320757" cy="546997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8015" y="3033831"/>
              <a:ext cx="225990" cy="511971"/>
              <a:chOff x="3331339" y="2812865"/>
              <a:chExt cx="225990" cy="511971"/>
            </a:xfrm>
          </p:grpSpPr>
          <p:grpSp>
            <p:nvGrpSpPr>
              <p:cNvPr id="52237" name="Group 448"/>
              <p:cNvGrpSpPr>
                <a:grpSpLocks/>
              </p:cNvGrpSpPr>
              <p:nvPr/>
            </p:nvGrpSpPr>
            <p:grpSpPr bwMode="auto">
              <a:xfrm>
                <a:off x="3337066" y="3106882"/>
                <a:ext cx="220263" cy="217954"/>
                <a:chOff x="456945" y="3832241"/>
                <a:chExt cx="192493" cy="190474"/>
              </a:xfrm>
            </p:grpSpPr>
            <p:sp>
              <p:nvSpPr>
                <p:cNvPr id="450" name="Freeform 224"/>
                <p:cNvSpPr>
                  <a:spLocks/>
                </p:cNvSpPr>
                <p:nvPr/>
              </p:nvSpPr>
              <p:spPr bwMode="auto">
                <a:xfrm>
                  <a:off x="456945" y="3832241"/>
                  <a:ext cx="192493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3 h 120"/>
                    <a:gd name="T6" fmla="*/ 116 w 121"/>
                    <a:gd name="T7" fmla="*/ 84 h 120"/>
                    <a:gd name="T8" fmla="*/ 111 w 121"/>
                    <a:gd name="T9" fmla="*/ 94 h 120"/>
                    <a:gd name="T10" fmla="*/ 103 w 121"/>
                    <a:gd name="T11" fmla="*/ 103 h 120"/>
                    <a:gd name="T12" fmla="*/ 94 w 121"/>
                    <a:gd name="T13" fmla="*/ 110 h 120"/>
                    <a:gd name="T14" fmla="*/ 84 w 121"/>
                    <a:gd name="T15" fmla="*/ 115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5 h 120"/>
                    <a:gd name="T26" fmla="*/ 27 w 121"/>
                    <a:gd name="T27" fmla="*/ 110 h 120"/>
                    <a:gd name="T28" fmla="*/ 18 w 121"/>
                    <a:gd name="T29" fmla="*/ 103 h 120"/>
                    <a:gd name="T30" fmla="*/ 10 w 121"/>
                    <a:gd name="T31" fmla="*/ 94 h 120"/>
                    <a:gd name="T32" fmla="*/ 5 w 121"/>
                    <a:gd name="T33" fmla="*/ 84 h 120"/>
                    <a:gd name="T34" fmla="*/ 2 w 121"/>
                    <a:gd name="T35" fmla="*/ 73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6 h 120"/>
                    <a:gd name="T44" fmla="*/ 10 w 121"/>
                    <a:gd name="T45" fmla="*/ 26 h 120"/>
                    <a:gd name="T46" fmla="*/ 18 w 121"/>
                    <a:gd name="T47" fmla="*/ 18 h 120"/>
                    <a:gd name="T48" fmla="*/ 27 w 121"/>
                    <a:gd name="T49" fmla="*/ 10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0 h 120"/>
                    <a:gd name="T64" fmla="*/ 103 w 121"/>
                    <a:gd name="T65" fmla="*/ 18 h 120"/>
                    <a:gd name="T66" fmla="*/ 111 w 121"/>
                    <a:gd name="T67" fmla="*/ 26 h 120"/>
                    <a:gd name="T68" fmla="*/ 116 w 121"/>
                    <a:gd name="T69" fmla="*/ 36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3"/>
                      </a:lnTo>
                      <a:lnTo>
                        <a:pt x="116" y="84"/>
                      </a:lnTo>
                      <a:lnTo>
                        <a:pt x="111" y="94"/>
                      </a:lnTo>
                      <a:lnTo>
                        <a:pt x="103" y="103"/>
                      </a:lnTo>
                      <a:lnTo>
                        <a:pt x="94" y="110"/>
                      </a:lnTo>
                      <a:lnTo>
                        <a:pt x="84" y="115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5"/>
                      </a:lnTo>
                      <a:lnTo>
                        <a:pt x="27" y="110"/>
                      </a:lnTo>
                      <a:lnTo>
                        <a:pt x="18" y="103"/>
                      </a:lnTo>
                      <a:lnTo>
                        <a:pt x="10" y="94"/>
                      </a:lnTo>
                      <a:lnTo>
                        <a:pt x="5" y="84"/>
                      </a:lnTo>
                      <a:lnTo>
                        <a:pt x="2" y="7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7" y="10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0"/>
                      </a:lnTo>
                      <a:lnTo>
                        <a:pt x="103" y="18"/>
                      </a:lnTo>
                      <a:lnTo>
                        <a:pt x="111" y="26"/>
                      </a:lnTo>
                      <a:lnTo>
                        <a:pt x="116" y="36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2" name="Freeform 225"/>
                <p:cNvSpPr>
                  <a:spLocks/>
                </p:cNvSpPr>
                <p:nvPr/>
              </p:nvSpPr>
              <p:spPr bwMode="auto">
                <a:xfrm>
                  <a:off x="495044" y="3894126"/>
                  <a:ext cx="14288" cy="79375"/>
                </a:xfrm>
                <a:custGeom>
                  <a:avLst/>
                  <a:gdLst>
                    <a:gd name="T0" fmla="*/ 12700 w 9"/>
                    <a:gd name="T1" fmla="*/ 69850 h 50"/>
                    <a:gd name="T2" fmla="*/ 12700 w 9"/>
                    <a:gd name="T3" fmla="*/ 7938 h 50"/>
                    <a:gd name="T4" fmla="*/ 12700 w 9"/>
                    <a:gd name="T5" fmla="*/ 7938 h 50"/>
                    <a:gd name="T6" fmla="*/ 14288 w 9"/>
                    <a:gd name="T7" fmla="*/ 0 h 50"/>
                    <a:gd name="T8" fmla="*/ 14288 w 9"/>
                    <a:gd name="T9" fmla="*/ 0 h 50"/>
                    <a:gd name="T10" fmla="*/ 7938 w 9"/>
                    <a:gd name="T11" fmla="*/ 1588 h 50"/>
                    <a:gd name="T12" fmla="*/ 4763 w 9"/>
                    <a:gd name="T13" fmla="*/ 6350 h 50"/>
                    <a:gd name="T14" fmla="*/ 1588 w 9"/>
                    <a:gd name="T15" fmla="*/ 11113 h 50"/>
                    <a:gd name="T16" fmla="*/ 0 w 9"/>
                    <a:gd name="T17" fmla="*/ 17463 h 50"/>
                    <a:gd name="T18" fmla="*/ 0 w 9"/>
                    <a:gd name="T19" fmla="*/ 58738 h 50"/>
                    <a:gd name="T20" fmla="*/ 0 w 9"/>
                    <a:gd name="T21" fmla="*/ 58738 h 50"/>
                    <a:gd name="T22" fmla="*/ 1588 w 9"/>
                    <a:gd name="T23" fmla="*/ 65088 h 50"/>
                    <a:gd name="T24" fmla="*/ 4763 w 9"/>
                    <a:gd name="T25" fmla="*/ 71438 h 50"/>
                    <a:gd name="T26" fmla="*/ 7938 w 9"/>
                    <a:gd name="T27" fmla="*/ 74613 h 50"/>
                    <a:gd name="T28" fmla="*/ 14288 w 9"/>
                    <a:gd name="T29" fmla="*/ 79375 h 50"/>
                    <a:gd name="T30" fmla="*/ 14288 w 9"/>
                    <a:gd name="T31" fmla="*/ 79375 h 50"/>
                    <a:gd name="T32" fmla="*/ 12700 w 9"/>
                    <a:gd name="T33" fmla="*/ 69850 h 50"/>
                    <a:gd name="T34" fmla="*/ 12700 w 9"/>
                    <a:gd name="T35" fmla="*/ 69850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50">
                      <a:moveTo>
                        <a:pt x="8" y="44"/>
                      </a:move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5" y="47"/>
                      </a:lnTo>
                      <a:lnTo>
                        <a:pt x="9" y="50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3" name="Freeform 226"/>
                <p:cNvSpPr>
                  <a:spLocks noEditPoints="1"/>
                </p:cNvSpPr>
                <p:nvPr/>
              </p:nvSpPr>
              <p:spPr bwMode="auto">
                <a:xfrm>
                  <a:off x="512507" y="3886189"/>
                  <a:ext cx="34925" cy="93663"/>
                </a:xfrm>
                <a:custGeom>
                  <a:avLst/>
                  <a:gdLst>
                    <a:gd name="T0" fmla="*/ 19050 w 22"/>
                    <a:gd name="T1" fmla="*/ 0 h 59"/>
                    <a:gd name="T2" fmla="*/ 19050 w 22"/>
                    <a:gd name="T3" fmla="*/ 0 h 59"/>
                    <a:gd name="T4" fmla="*/ 11113 w 22"/>
                    <a:gd name="T5" fmla="*/ 0 h 59"/>
                    <a:gd name="T6" fmla="*/ 4763 w 22"/>
                    <a:gd name="T7" fmla="*/ 3175 h 59"/>
                    <a:gd name="T8" fmla="*/ 3175 w 22"/>
                    <a:gd name="T9" fmla="*/ 9525 h 59"/>
                    <a:gd name="T10" fmla="*/ 0 w 22"/>
                    <a:gd name="T11" fmla="*/ 15875 h 59"/>
                    <a:gd name="T12" fmla="*/ 0 w 22"/>
                    <a:gd name="T13" fmla="*/ 77788 h 59"/>
                    <a:gd name="T14" fmla="*/ 0 w 22"/>
                    <a:gd name="T15" fmla="*/ 77788 h 59"/>
                    <a:gd name="T16" fmla="*/ 3175 w 22"/>
                    <a:gd name="T17" fmla="*/ 82550 h 59"/>
                    <a:gd name="T18" fmla="*/ 4763 w 22"/>
                    <a:gd name="T19" fmla="*/ 88900 h 59"/>
                    <a:gd name="T20" fmla="*/ 11113 w 22"/>
                    <a:gd name="T21" fmla="*/ 93663 h 59"/>
                    <a:gd name="T22" fmla="*/ 19050 w 22"/>
                    <a:gd name="T23" fmla="*/ 93663 h 59"/>
                    <a:gd name="T24" fmla="*/ 19050 w 22"/>
                    <a:gd name="T25" fmla="*/ 93663 h 59"/>
                    <a:gd name="T26" fmla="*/ 23813 w 22"/>
                    <a:gd name="T27" fmla="*/ 93663 h 59"/>
                    <a:gd name="T28" fmla="*/ 30163 w 22"/>
                    <a:gd name="T29" fmla="*/ 88900 h 59"/>
                    <a:gd name="T30" fmla="*/ 34925 w 22"/>
                    <a:gd name="T31" fmla="*/ 82550 h 59"/>
                    <a:gd name="T32" fmla="*/ 34925 w 22"/>
                    <a:gd name="T33" fmla="*/ 77788 h 59"/>
                    <a:gd name="T34" fmla="*/ 34925 w 22"/>
                    <a:gd name="T35" fmla="*/ 15875 h 59"/>
                    <a:gd name="T36" fmla="*/ 34925 w 22"/>
                    <a:gd name="T37" fmla="*/ 15875 h 59"/>
                    <a:gd name="T38" fmla="*/ 34925 w 22"/>
                    <a:gd name="T39" fmla="*/ 9525 h 59"/>
                    <a:gd name="T40" fmla="*/ 30163 w 22"/>
                    <a:gd name="T41" fmla="*/ 3175 h 59"/>
                    <a:gd name="T42" fmla="*/ 23813 w 22"/>
                    <a:gd name="T43" fmla="*/ 0 h 59"/>
                    <a:gd name="T44" fmla="*/ 19050 w 22"/>
                    <a:gd name="T45" fmla="*/ 0 h 59"/>
                    <a:gd name="T46" fmla="*/ 19050 w 22"/>
                    <a:gd name="T47" fmla="*/ 0 h 59"/>
                    <a:gd name="T48" fmla="*/ 19050 w 22"/>
                    <a:gd name="T49" fmla="*/ 88900 h 59"/>
                    <a:gd name="T50" fmla="*/ 19050 w 22"/>
                    <a:gd name="T51" fmla="*/ 88900 h 59"/>
                    <a:gd name="T52" fmla="*/ 14288 w 22"/>
                    <a:gd name="T53" fmla="*/ 87313 h 59"/>
                    <a:gd name="T54" fmla="*/ 11113 w 22"/>
                    <a:gd name="T55" fmla="*/ 85725 h 59"/>
                    <a:gd name="T56" fmla="*/ 7938 w 22"/>
                    <a:gd name="T57" fmla="*/ 80963 h 59"/>
                    <a:gd name="T58" fmla="*/ 6350 w 22"/>
                    <a:gd name="T59" fmla="*/ 77788 h 59"/>
                    <a:gd name="T60" fmla="*/ 6350 w 22"/>
                    <a:gd name="T61" fmla="*/ 15875 h 59"/>
                    <a:gd name="T62" fmla="*/ 6350 w 22"/>
                    <a:gd name="T63" fmla="*/ 15875 h 59"/>
                    <a:gd name="T64" fmla="*/ 7938 w 22"/>
                    <a:gd name="T65" fmla="*/ 9525 h 59"/>
                    <a:gd name="T66" fmla="*/ 12700 w 22"/>
                    <a:gd name="T67" fmla="*/ 6350 h 59"/>
                    <a:gd name="T68" fmla="*/ 12700 w 22"/>
                    <a:gd name="T69" fmla="*/ 74613 h 59"/>
                    <a:gd name="T70" fmla="*/ 12700 w 22"/>
                    <a:gd name="T71" fmla="*/ 74613 h 59"/>
                    <a:gd name="T72" fmla="*/ 12700 w 22"/>
                    <a:gd name="T73" fmla="*/ 79375 h 59"/>
                    <a:gd name="T74" fmla="*/ 14288 w 22"/>
                    <a:gd name="T75" fmla="*/ 82550 h 59"/>
                    <a:gd name="T76" fmla="*/ 15875 w 22"/>
                    <a:gd name="T77" fmla="*/ 85725 h 59"/>
                    <a:gd name="T78" fmla="*/ 20638 w 22"/>
                    <a:gd name="T79" fmla="*/ 87313 h 59"/>
                    <a:gd name="T80" fmla="*/ 20638 w 22"/>
                    <a:gd name="T81" fmla="*/ 87313 h 59"/>
                    <a:gd name="T82" fmla="*/ 19050 w 22"/>
                    <a:gd name="T83" fmla="*/ 88900 h 59"/>
                    <a:gd name="T84" fmla="*/ 19050 w 22"/>
                    <a:gd name="T85" fmla="*/ 8890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5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49"/>
                      </a:lnTo>
                      <a:lnTo>
                        <a:pt x="2" y="52"/>
                      </a:lnTo>
                      <a:lnTo>
                        <a:pt x="3" y="56"/>
                      </a:lnTo>
                      <a:lnTo>
                        <a:pt x="7" y="59"/>
                      </a:lnTo>
                      <a:lnTo>
                        <a:pt x="12" y="59"/>
                      </a:lnTo>
                      <a:lnTo>
                        <a:pt x="15" y="59"/>
                      </a:lnTo>
                      <a:lnTo>
                        <a:pt x="19" y="56"/>
                      </a:lnTo>
                      <a:lnTo>
                        <a:pt x="22" y="52"/>
                      </a:lnTo>
                      <a:lnTo>
                        <a:pt x="22" y="49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5" y="51"/>
                      </a:lnTo>
                      <a:lnTo>
                        <a:pt x="4" y="49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4" name="Freeform 227"/>
                <p:cNvSpPr>
                  <a:spLocks noEditPoints="1"/>
                </p:cNvSpPr>
                <p:nvPr/>
              </p:nvSpPr>
              <p:spPr bwMode="auto">
                <a:xfrm>
                  <a:off x="550607" y="3892540"/>
                  <a:ext cx="76200" cy="80963"/>
                </a:xfrm>
                <a:custGeom>
                  <a:avLst/>
                  <a:gdLst>
                    <a:gd name="T0" fmla="*/ 0 w 48"/>
                    <a:gd name="T1" fmla="*/ 0 h 51"/>
                    <a:gd name="T2" fmla="*/ 1588 w 48"/>
                    <a:gd name="T3" fmla="*/ 71438 h 51"/>
                    <a:gd name="T4" fmla="*/ 0 w 48"/>
                    <a:gd name="T5" fmla="*/ 80963 h 51"/>
                    <a:gd name="T6" fmla="*/ 63500 w 48"/>
                    <a:gd name="T7" fmla="*/ 79375 h 51"/>
                    <a:gd name="T8" fmla="*/ 76200 w 48"/>
                    <a:gd name="T9" fmla="*/ 60325 h 51"/>
                    <a:gd name="T10" fmla="*/ 74613 w 48"/>
                    <a:gd name="T11" fmla="*/ 11113 h 51"/>
                    <a:gd name="T12" fmla="*/ 55563 w 48"/>
                    <a:gd name="T13" fmla="*/ 0 h 51"/>
                    <a:gd name="T14" fmla="*/ 52388 w 48"/>
                    <a:gd name="T15" fmla="*/ 9525 h 51"/>
                    <a:gd name="T16" fmla="*/ 58738 w 48"/>
                    <a:gd name="T17" fmla="*/ 15875 h 51"/>
                    <a:gd name="T18" fmla="*/ 52388 w 48"/>
                    <a:gd name="T19" fmla="*/ 20638 h 51"/>
                    <a:gd name="T20" fmla="*/ 14288 w 48"/>
                    <a:gd name="T21" fmla="*/ 19050 h 51"/>
                    <a:gd name="T22" fmla="*/ 14288 w 48"/>
                    <a:gd name="T23" fmla="*/ 11113 h 51"/>
                    <a:gd name="T24" fmla="*/ 52388 w 48"/>
                    <a:gd name="T25" fmla="*/ 39688 h 51"/>
                    <a:gd name="T26" fmla="*/ 46038 w 48"/>
                    <a:gd name="T27" fmla="*/ 33338 h 51"/>
                    <a:gd name="T28" fmla="*/ 52388 w 48"/>
                    <a:gd name="T29" fmla="*/ 26988 h 51"/>
                    <a:gd name="T30" fmla="*/ 58738 w 48"/>
                    <a:gd name="T31" fmla="*/ 33338 h 51"/>
                    <a:gd name="T32" fmla="*/ 52388 w 48"/>
                    <a:gd name="T33" fmla="*/ 39688 h 51"/>
                    <a:gd name="T34" fmla="*/ 58738 w 48"/>
                    <a:gd name="T35" fmla="*/ 49213 h 51"/>
                    <a:gd name="T36" fmla="*/ 52388 w 48"/>
                    <a:gd name="T37" fmla="*/ 55563 h 51"/>
                    <a:gd name="T38" fmla="*/ 46038 w 48"/>
                    <a:gd name="T39" fmla="*/ 49213 h 51"/>
                    <a:gd name="T40" fmla="*/ 52388 w 48"/>
                    <a:gd name="T41" fmla="*/ 42863 h 51"/>
                    <a:gd name="T42" fmla="*/ 58738 w 48"/>
                    <a:gd name="T43" fmla="*/ 49213 h 51"/>
                    <a:gd name="T44" fmla="*/ 14288 w 48"/>
                    <a:gd name="T45" fmla="*/ 68263 h 51"/>
                    <a:gd name="T46" fmla="*/ 14288 w 48"/>
                    <a:gd name="T47" fmla="*/ 58738 h 51"/>
                    <a:gd name="T48" fmla="*/ 22225 w 48"/>
                    <a:gd name="T49" fmla="*/ 58738 h 51"/>
                    <a:gd name="T50" fmla="*/ 22225 w 48"/>
                    <a:gd name="T51" fmla="*/ 68263 h 51"/>
                    <a:gd name="T52" fmla="*/ 17463 w 48"/>
                    <a:gd name="T53" fmla="*/ 55563 h 51"/>
                    <a:gd name="T54" fmla="*/ 12700 w 48"/>
                    <a:gd name="T55" fmla="*/ 49213 h 51"/>
                    <a:gd name="T56" fmla="*/ 17463 w 48"/>
                    <a:gd name="T57" fmla="*/ 42863 h 51"/>
                    <a:gd name="T58" fmla="*/ 23813 w 48"/>
                    <a:gd name="T59" fmla="*/ 49213 h 51"/>
                    <a:gd name="T60" fmla="*/ 17463 w 48"/>
                    <a:gd name="T61" fmla="*/ 55563 h 51"/>
                    <a:gd name="T62" fmla="*/ 17463 w 48"/>
                    <a:gd name="T63" fmla="*/ 39688 h 51"/>
                    <a:gd name="T64" fmla="*/ 12700 w 48"/>
                    <a:gd name="T65" fmla="*/ 33338 h 51"/>
                    <a:gd name="T66" fmla="*/ 17463 w 48"/>
                    <a:gd name="T67" fmla="*/ 26988 h 51"/>
                    <a:gd name="T68" fmla="*/ 23813 w 48"/>
                    <a:gd name="T69" fmla="*/ 33338 h 51"/>
                    <a:gd name="T70" fmla="*/ 17463 w 48"/>
                    <a:gd name="T71" fmla="*/ 39688 h 51"/>
                    <a:gd name="T72" fmla="*/ 30163 w 48"/>
                    <a:gd name="T73" fmla="*/ 68263 h 51"/>
                    <a:gd name="T74" fmla="*/ 30163 w 48"/>
                    <a:gd name="T75" fmla="*/ 58738 h 51"/>
                    <a:gd name="T76" fmla="*/ 39688 w 48"/>
                    <a:gd name="T77" fmla="*/ 58738 h 51"/>
                    <a:gd name="T78" fmla="*/ 39688 w 48"/>
                    <a:gd name="T79" fmla="*/ 68263 h 51"/>
                    <a:gd name="T80" fmla="*/ 34925 w 48"/>
                    <a:gd name="T81" fmla="*/ 55563 h 51"/>
                    <a:gd name="T82" fmla="*/ 28575 w 48"/>
                    <a:gd name="T83" fmla="*/ 49213 h 51"/>
                    <a:gd name="T84" fmla="*/ 34925 w 48"/>
                    <a:gd name="T85" fmla="*/ 42863 h 51"/>
                    <a:gd name="T86" fmla="*/ 39688 w 48"/>
                    <a:gd name="T87" fmla="*/ 49213 h 51"/>
                    <a:gd name="T88" fmla="*/ 34925 w 48"/>
                    <a:gd name="T89" fmla="*/ 55563 h 51"/>
                    <a:gd name="T90" fmla="*/ 34925 w 48"/>
                    <a:gd name="T91" fmla="*/ 39688 h 51"/>
                    <a:gd name="T92" fmla="*/ 28575 w 48"/>
                    <a:gd name="T93" fmla="*/ 33338 h 51"/>
                    <a:gd name="T94" fmla="*/ 34925 w 48"/>
                    <a:gd name="T95" fmla="*/ 26988 h 51"/>
                    <a:gd name="T96" fmla="*/ 39688 w 48"/>
                    <a:gd name="T97" fmla="*/ 33338 h 51"/>
                    <a:gd name="T98" fmla="*/ 34925 w 48"/>
                    <a:gd name="T99" fmla="*/ 39688 h 51"/>
                    <a:gd name="T100" fmla="*/ 47625 w 48"/>
                    <a:gd name="T101" fmla="*/ 58738 h 51"/>
                    <a:gd name="T102" fmla="*/ 55563 w 48"/>
                    <a:gd name="T103" fmla="*/ 58738 h 51"/>
                    <a:gd name="T104" fmla="*/ 55563 w 48"/>
                    <a:gd name="T105" fmla="*/ 68263 h 51"/>
                    <a:gd name="T106" fmla="*/ 47625 w 48"/>
                    <a:gd name="T107" fmla="*/ 68263 h 51"/>
                    <a:gd name="T108" fmla="*/ 71438 w 48"/>
                    <a:gd name="T109" fmla="*/ 63500 h 51"/>
                    <a:gd name="T110" fmla="*/ 68263 w 48"/>
                    <a:gd name="T111" fmla="*/ 73025 h 51"/>
                    <a:gd name="T112" fmla="*/ 52388 w 48"/>
                    <a:gd name="T113" fmla="*/ 79375 h 51"/>
                    <a:gd name="T114" fmla="*/ 63500 w 48"/>
                    <a:gd name="T115" fmla="*/ 73025 h 51"/>
                    <a:gd name="T116" fmla="*/ 68263 w 48"/>
                    <a:gd name="T117" fmla="*/ 12700 h 51"/>
                    <a:gd name="T118" fmla="*/ 68263 w 48"/>
                    <a:gd name="T119" fmla="*/ 7938 h 51"/>
                    <a:gd name="T120" fmla="*/ 71438 w 48"/>
                    <a:gd name="T121" fmla="*/ 63500 h 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8" h="5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35" y="51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47" y="43"/>
                      </a:lnTo>
                      <a:lnTo>
                        <a:pt x="48" y="38"/>
                      </a:lnTo>
                      <a:lnTo>
                        <a:pt x="48" y="12"/>
                      </a:lnTo>
                      <a:lnTo>
                        <a:pt x="47" y="7"/>
                      </a:lnTo>
                      <a:lnTo>
                        <a:pt x="44" y="3"/>
                      </a:lnTo>
                      <a:lnTo>
                        <a:pt x="40" y="1"/>
                      </a:lnTo>
                      <a:lnTo>
                        <a:pt x="35" y="0"/>
                      </a:lnTo>
                      <a:close/>
                      <a:moveTo>
                        <a:pt x="11" y="6"/>
                      </a:move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1" y="6"/>
                      </a:lnTo>
                      <a:close/>
                      <a:moveTo>
                        <a:pt x="33" y="25"/>
                      </a:moveTo>
                      <a:lnTo>
                        <a:pt x="33" y="25"/>
                      </a:lnTo>
                      <a:lnTo>
                        <a:pt x="30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5" y="18"/>
                      </a:lnTo>
                      <a:lnTo>
                        <a:pt x="37" y="21"/>
                      </a:lnTo>
                      <a:lnTo>
                        <a:pt x="35" y="23"/>
                      </a:lnTo>
                      <a:lnTo>
                        <a:pt x="33" y="25"/>
                      </a:lnTo>
                      <a:close/>
                      <a:moveTo>
                        <a:pt x="37" y="31"/>
                      </a:move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3"/>
                      </a:lnTo>
                      <a:lnTo>
                        <a:pt x="29" y="31"/>
                      </a:lnTo>
                      <a:lnTo>
                        <a:pt x="30" y="28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close/>
                      <a:moveTo>
                        <a:pt x="11" y="45"/>
                      </a:move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7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1" y="45"/>
                      </a:lnTo>
                      <a:close/>
                      <a:moveTo>
                        <a:pt x="11" y="35"/>
                      </a:move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9" y="28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5" y="31"/>
                      </a:lnTo>
                      <a:lnTo>
                        <a:pt x="14" y="33"/>
                      </a:lnTo>
                      <a:lnTo>
                        <a:pt x="11" y="35"/>
                      </a:lnTo>
                      <a:close/>
                      <a:moveTo>
                        <a:pt x="11" y="25"/>
                      </a:move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8" y="21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5" y="21"/>
                      </a:lnTo>
                      <a:lnTo>
                        <a:pt x="14" y="23"/>
                      </a:lnTo>
                      <a:lnTo>
                        <a:pt x="11" y="25"/>
                      </a:lnTo>
                      <a:close/>
                      <a:moveTo>
                        <a:pt x="22" y="45"/>
                      </a:moveTo>
                      <a:lnTo>
                        <a:pt x="22" y="45"/>
                      </a:lnTo>
                      <a:lnTo>
                        <a:pt x="19" y="43"/>
                      </a:lnTo>
                      <a:lnTo>
                        <a:pt x="18" y="41"/>
                      </a:lnTo>
                      <a:lnTo>
                        <a:pt x="19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2" y="45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2" y="35"/>
                      </a:lnTo>
                      <a:close/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2" y="25"/>
                      </a:lnTo>
                      <a:close/>
                      <a:moveTo>
                        <a:pt x="29" y="41"/>
                      </a:moveTo>
                      <a:lnTo>
                        <a:pt x="29" y="41"/>
                      </a:lnTo>
                      <a:lnTo>
                        <a:pt x="30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0" y="43"/>
                      </a:lnTo>
                      <a:lnTo>
                        <a:pt x="29" y="41"/>
                      </a:lnTo>
                      <a:close/>
                      <a:moveTo>
                        <a:pt x="45" y="40"/>
                      </a:moveTo>
                      <a:lnTo>
                        <a:pt x="45" y="40"/>
                      </a:lnTo>
                      <a:lnTo>
                        <a:pt x="44" y="43"/>
                      </a:lnTo>
                      <a:lnTo>
                        <a:pt x="43" y="46"/>
                      </a:lnTo>
                      <a:lnTo>
                        <a:pt x="39" y="48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4" y="8"/>
                      </a:lnTo>
                      <a:lnTo>
                        <a:pt x="45" y="12"/>
                      </a:lnTo>
                      <a:lnTo>
                        <a:pt x="45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339" y="2812865"/>
                <a:ext cx="220261" cy="217954"/>
                <a:chOff x="447970" y="3588104"/>
                <a:chExt cx="192491" cy="190474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6" y="3634476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2234" name="Group 416"/>
            <p:cNvGrpSpPr>
              <a:grpSpLocks/>
            </p:cNvGrpSpPr>
            <p:nvPr/>
          </p:nvGrpSpPr>
          <p:grpSpPr bwMode="auto">
            <a:xfrm>
              <a:off x="3636998" y="3028239"/>
              <a:ext cx="2091774" cy="546997"/>
              <a:chOff x="3560322" y="2807273"/>
              <a:chExt cx="2091774" cy="546997"/>
            </a:xfrm>
          </p:grpSpPr>
          <p:sp>
            <p:nvSpPr>
              <p:cNvPr id="52235" name="TextBox 465"/>
              <p:cNvSpPr txBox="1">
                <a:spLocks noChangeArrowheads="1"/>
              </p:cNvSpPr>
              <p:nvPr/>
            </p:nvSpPr>
            <p:spPr bwMode="auto">
              <a:xfrm>
                <a:off x="3573608" y="2807273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robertobrandao@gmail.com</a:t>
                </a:r>
                <a:endParaRPr kumimoji="0" lang="en-US" alt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  <p:sp>
            <p:nvSpPr>
              <p:cNvPr id="52236" name="TextBox 466"/>
              <p:cNvSpPr txBox="1">
                <a:spLocks noChangeArrowheads="1"/>
              </p:cNvSpPr>
              <p:nvPr/>
            </p:nvSpPr>
            <p:spPr bwMode="auto">
              <a:xfrm>
                <a:off x="3560322" y="3100355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+55 (21) 3577-3953</a:t>
                </a:r>
              </a:p>
            </p:txBody>
          </p:sp>
        </p:grp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4103045-E6E9-46D4-8DF1-C9C0358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1" name="TextBox 466"/>
          <p:cNvSpPr txBox="1">
            <a:spLocks noChangeArrowheads="1"/>
          </p:cNvSpPr>
          <p:nvPr/>
        </p:nvSpPr>
        <p:spPr bwMode="auto">
          <a:xfrm>
            <a:off x="4484316" y="5282822"/>
            <a:ext cx="3488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Rua Hermenegildo de Barros, 23 - Glória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Rio de Janeiro, RJ - Brasil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CEP: 20241-040</a:t>
            </a:r>
            <a:endParaRPr lang="en-US" altLang="pt-BR" sz="1400" dirty="0">
              <a:solidFill>
                <a:srgbClr val="0D0D0D"/>
              </a:solidFill>
              <a:latin typeface="Book Antiqua" panose="02040602050305030304" pitchFamily="18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14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5"/>
          <p:cNvSpPr>
            <a:spLocks noChangeArrowheads="1"/>
          </p:cNvSpPr>
          <p:nvPr/>
        </p:nvSpPr>
        <p:spPr bwMode="auto">
          <a:xfrm>
            <a:off x="727075" y="0"/>
            <a:ext cx="1093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Rio de Janeiro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Grupo de Estudos do Setor Elétrico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0166350" y="400208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59313"/>
            <a:ext cx="446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-1249680" y="48933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11CFA-BC26-4FE2-818B-1F41BE63303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27000" y="349740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4151012"/>
            <a:ext cx="7254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2" y="0"/>
            <a:ext cx="12237581" cy="6858000"/>
          </a:xfrm>
          <a:custGeom>
            <a:avLst/>
            <a:gdLst/>
            <a:ahLst/>
            <a:cxnLst/>
            <a:rect l="l" t="t" r="r" b="b"/>
            <a:pathLst>
              <a:path w="9144000" h="5148072">
                <a:moveTo>
                  <a:pt x="0" y="5148072"/>
                </a:moveTo>
                <a:lnTo>
                  <a:pt x="9144000" y="5148072"/>
                </a:lnTo>
                <a:lnTo>
                  <a:pt x="9144000" y="0"/>
                </a:lnTo>
                <a:lnTo>
                  <a:pt x="0" y="0"/>
                </a:lnTo>
                <a:lnTo>
                  <a:pt x="0" y="5148072"/>
                </a:lnTo>
                <a:close/>
              </a:path>
            </a:pathLst>
          </a:custGeom>
          <a:solidFill>
            <a:srgbClr val="005D8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     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670159" y="918489"/>
            <a:ext cx="2897265" cy="2621889"/>
          </a:xfrm>
          <a:custGeom>
            <a:avLst/>
            <a:gdLst/>
            <a:ahLst/>
            <a:cxnLst/>
            <a:rect l="l" t="t" r="r" b="b"/>
            <a:pathLst>
              <a:path w="2286025" h="2286000">
                <a:moveTo>
                  <a:pt x="2286025" y="1143000"/>
                </a:moveTo>
                <a:lnTo>
                  <a:pt x="2282236" y="1049255"/>
                </a:lnTo>
                <a:lnTo>
                  <a:pt x="2271065" y="957598"/>
                </a:lnTo>
                <a:lnTo>
                  <a:pt x="2252806" y="868322"/>
                </a:lnTo>
                <a:lnTo>
                  <a:pt x="2227753" y="781721"/>
                </a:lnTo>
                <a:lnTo>
                  <a:pt x="2196201" y="698090"/>
                </a:lnTo>
                <a:lnTo>
                  <a:pt x="2158443" y="617723"/>
                </a:lnTo>
                <a:lnTo>
                  <a:pt x="2114775" y="540914"/>
                </a:lnTo>
                <a:lnTo>
                  <a:pt x="2065489" y="467957"/>
                </a:lnTo>
                <a:lnTo>
                  <a:pt x="2010881" y="399145"/>
                </a:lnTo>
                <a:lnTo>
                  <a:pt x="1951243" y="334775"/>
                </a:lnTo>
                <a:lnTo>
                  <a:pt x="1886872" y="275138"/>
                </a:lnTo>
                <a:lnTo>
                  <a:pt x="1818060" y="220531"/>
                </a:lnTo>
                <a:lnTo>
                  <a:pt x="1745101" y="171246"/>
                </a:lnTo>
                <a:lnTo>
                  <a:pt x="1668291" y="127578"/>
                </a:lnTo>
                <a:lnTo>
                  <a:pt x="1587923" y="89821"/>
                </a:lnTo>
                <a:lnTo>
                  <a:pt x="1504292" y="58270"/>
                </a:lnTo>
                <a:lnTo>
                  <a:pt x="1417691" y="33218"/>
                </a:lnTo>
                <a:lnTo>
                  <a:pt x="1328414" y="14959"/>
                </a:lnTo>
                <a:lnTo>
                  <a:pt x="1236757" y="3788"/>
                </a:lnTo>
                <a:lnTo>
                  <a:pt x="1143012" y="0"/>
                </a:lnTo>
                <a:lnTo>
                  <a:pt x="1049268" y="3788"/>
                </a:lnTo>
                <a:lnTo>
                  <a:pt x="957610" y="14959"/>
                </a:lnTo>
                <a:lnTo>
                  <a:pt x="868334" y="33218"/>
                </a:lnTo>
                <a:lnTo>
                  <a:pt x="781733" y="58270"/>
                </a:lnTo>
                <a:lnTo>
                  <a:pt x="698101" y="89821"/>
                </a:lnTo>
                <a:lnTo>
                  <a:pt x="617733" y="127578"/>
                </a:lnTo>
                <a:lnTo>
                  <a:pt x="540923" y="171246"/>
                </a:lnTo>
                <a:lnTo>
                  <a:pt x="467965" y="220531"/>
                </a:lnTo>
                <a:lnTo>
                  <a:pt x="399153" y="275138"/>
                </a:lnTo>
                <a:lnTo>
                  <a:pt x="334781" y="334775"/>
                </a:lnTo>
                <a:lnTo>
                  <a:pt x="275144" y="399145"/>
                </a:lnTo>
                <a:lnTo>
                  <a:pt x="220535" y="467957"/>
                </a:lnTo>
                <a:lnTo>
                  <a:pt x="171250" y="540914"/>
                </a:lnTo>
                <a:lnTo>
                  <a:pt x="127581" y="617723"/>
                </a:lnTo>
                <a:lnTo>
                  <a:pt x="89823" y="698090"/>
                </a:lnTo>
                <a:lnTo>
                  <a:pt x="58271" y="781721"/>
                </a:lnTo>
                <a:lnTo>
                  <a:pt x="33219" y="868322"/>
                </a:lnTo>
                <a:lnTo>
                  <a:pt x="14960" y="957598"/>
                </a:lnTo>
                <a:lnTo>
                  <a:pt x="3789" y="1049255"/>
                </a:lnTo>
                <a:lnTo>
                  <a:pt x="0" y="1143000"/>
                </a:lnTo>
                <a:lnTo>
                  <a:pt x="3789" y="1236744"/>
                </a:lnTo>
                <a:lnTo>
                  <a:pt x="14960" y="1328401"/>
                </a:lnTo>
                <a:lnTo>
                  <a:pt x="33219" y="1417677"/>
                </a:lnTo>
                <a:lnTo>
                  <a:pt x="58271" y="1504278"/>
                </a:lnTo>
                <a:lnTo>
                  <a:pt x="89823" y="1587909"/>
                </a:lnTo>
                <a:lnTo>
                  <a:pt x="127581" y="1668276"/>
                </a:lnTo>
                <a:lnTo>
                  <a:pt x="171250" y="1745085"/>
                </a:lnTo>
                <a:lnTo>
                  <a:pt x="220535" y="1818042"/>
                </a:lnTo>
                <a:lnTo>
                  <a:pt x="275144" y="1886854"/>
                </a:lnTo>
                <a:lnTo>
                  <a:pt x="334781" y="1951224"/>
                </a:lnTo>
                <a:lnTo>
                  <a:pt x="399153" y="2010861"/>
                </a:lnTo>
                <a:lnTo>
                  <a:pt x="467965" y="2065468"/>
                </a:lnTo>
                <a:lnTo>
                  <a:pt x="540923" y="2114753"/>
                </a:lnTo>
                <a:lnTo>
                  <a:pt x="617733" y="2158421"/>
                </a:lnTo>
                <a:lnTo>
                  <a:pt x="698101" y="2196178"/>
                </a:lnTo>
                <a:lnTo>
                  <a:pt x="781733" y="2227729"/>
                </a:lnTo>
                <a:lnTo>
                  <a:pt x="868334" y="2252781"/>
                </a:lnTo>
                <a:lnTo>
                  <a:pt x="957610" y="2271040"/>
                </a:lnTo>
                <a:lnTo>
                  <a:pt x="1049268" y="2282211"/>
                </a:lnTo>
                <a:lnTo>
                  <a:pt x="1143012" y="2286000"/>
                </a:lnTo>
                <a:lnTo>
                  <a:pt x="1236757" y="2282211"/>
                </a:lnTo>
                <a:lnTo>
                  <a:pt x="1328414" y="2271040"/>
                </a:lnTo>
                <a:lnTo>
                  <a:pt x="1417691" y="2252781"/>
                </a:lnTo>
                <a:lnTo>
                  <a:pt x="1504292" y="2227729"/>
                </a:lnTo>
                <a:lnTo>
                  <a:pt x="1587923" y="2196178"/>
                </a:lnTo>
                <a:lnTo>
                  <a:pt x="1668291" y="2158421"/>
                </a:lnTo>
                <a:lnTo>
                  <a:pt x="1745101" y="2114753"/>
                </a:lnTo>
                <a:lnTo>
                  <a:pt x="1818060" y="2065468"/>
                </a:lnTo>
                <a:lnTo>
                  <a:pt x="1886872" y="2010861"/>
                </a:lnTo>
                <a:lnTo>
                  <a:pt x="1951243" y="1951224"/>
                </a:lnTo>
                <a:lnTo>
                  <a:pt x="2010881" y="1886854"/>
                </a:lnTo>
                <a:lnTo>
                  <a:pt x="2065489" y="1818042"/>
                </a:lnTo>
                <a:lnTo>
                  <a:pt x="2114775" y="1745085"/>
                </a:lnTo>
                <a:lnTo>
                  <a:pt x="2158443" y="1668276"/>
                </a:lnTo>
                <a:lnTo>
                  <a:pt x="2196201" y="1587909"/>
                </a:lnTo>
                <a:lnTo>
                  <a:pt x="2227753" y="1504278"/>
                </a:lnTo>
                <a:lnTo>
                  <a:pt x="2252806" y="1417677"/>
                </a:lnTo>
                <a:lnTo>
                  <a:pt x="2271065" y="1328401"/>
                </a:lnTo>
                <a:lnTo>
                  <a:pt x="2282236" y="1236744"/>
                </a:lnTo>
                <a:lnTo>
                  <a:pt x="2286025" y="1143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3295424" y="3966845"/>
            <a:ext cx="5601212" cy="1860799"/>
            <a:chOff x="2471568" y="3135147"/>
            <a:chExt cx="4200909" cy="1395600"/>
          </a:xfrm>
        </p:grpSpPr>
        <p:sp>
          <p:nvSpPr>
            <p:cNvPr id="14" name="TextBox 6"/>
            <p:cNvSpPr txBox="1"/>
            <p:nvPr/>
          </p:nvSpPr>
          <p:spPr>
            <a:xfrm>
              <a:off x="2968854" y="3135147"/>
              <a:ext cx="3206293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3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 pitchFamily="34" charset="0"/>
                  <a:cs typeface="Open sans" pitchFamily="34" charset="0"/>
                </a:rPr>
                <a:t>Gesel</a:t>
              </a:r>
              <a:endParaRPr kumimoji="0" lang="en-US" sz="3200" b="1" i="0" u="none" strike="noStrike" kern="1200" cap="none" spc="0" normalizeH="0" baseline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2471568" y="3558660"/>
              <a:ext cx="420090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Grupo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de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Pesquisa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do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Setor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Elétrico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4291764" y="3969054"/>
              <a:ext cx="56049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UFRJ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3507296" y="4276831"/>
              <a:ext cx="2129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http://www.gesel.ie.ufrj.br/</a:t>
              </a: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extLst/>
          </a:blip>
          <a:srcRect r="85671"/>
          <a:stretch/>
        </p:blipFill>
        <p:spPr>
          <a:xfrm>
            <a:off x="4408802" y="989018"/>
            <a:ext cx="1506384" cy="27162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l="25377" r="5111" b="47697"/>
          <a:stretch/>
        </p:blipFill>
        <p:spPr>
          <a:xfrm>
            <a:off x="5751793" y="1546029"/>
            <a:ext cx="1555462" cy="4859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/>
          <a:srcRect l="25376" t="55439" r="-575" b="26103"/>
          <a:stretch/>
        </p:blipFill>
        <p:spPr>
          <a:xfrm>
            <a:off x="5751793" y="2067281"/>
            <a:ext cx="1555462" cy="21740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25376" t="78956" r="51027"/>
          <a:stretch/>
        </p:blipFill>
        <p:spPr>
          <a:xfrm>
            <a:off x="5731819" y="2331920"/>
            <a:ext cx="842226" cy="311897"/>
          </a:xfrm>
          <a:prstGeom prst="rect">
            <a:avLst/>
          </a:prstGeom>
        </p:spPr>
      </p:pic>
      <p:pic>
        <p:nvPicPr>
          <p:cNvPr id="15" name="Picture 6" descr="C:\PROVEDOR\SITES GESEL\Imagens\Nova Imagem (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6" t="12688" r="1706" b="18630"/>
          <a:stretch/>
        </p:blipFill>
        <p:spPr bwMode="auto">
          <a:xfrm>
            <a:off x="5796314" y="2760628"/>
            <a:ext cx="1069776" cy="5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02443" y="1829823"/>
            <a:ext cx="823391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Introdução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Histórico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Diagnóstico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Abordagem do projeto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O que é uma bolsa de energia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Site do projeto: projetobolsadeenergia.com.br...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endParaRPr lang="pt-BR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>
            <a:extLst>
              <a:ext uri="{FF2B5EF4-FFF2-40B4-BE49-F238E27FC236}">
                <a16:creationId xmlns:a16="http://schemas.microsoft.com/office/drawing/2014/main" xmlns="" id="{19BD3BF3-94F5-424B-A3C3-D7F11216F0E6}"/>
              </a:ext>
            </a:extLst>
          </p:cNvPr>
          <p:cNvSpPr/>
          <p:nvPr/>
        </p:nvSpPr>
        <p:spPr>
          <a:xfrm rot="5400000">
            <a:off x="7868698" y="3133667"/>
            <a:ext cx="6858000" cy="590665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69" name="그룹 4">
            <a:extLst>
              <a:ext uri="{FF2B5EF4-FFF2-40B4-BE49-F238E27FC236}">
                <a16:creationId xmlns:a16="http://schemas.microsoft.com/office/drawing/2014/main" xmlns="" id="{728292FC-AEF2-48C7-B232-BCABFDA9AE41}"/>
              </a:ext>
            </a:extLst>
          </p:cNvPr>
          <p:cNvGrpSpPr/>
          <p:nvPr/>
        </p:nvGrpSpPr>
        <p:grpSpPr>
          <a:xfrm>
            <a:off x="10496785" y="730159"/>
            <a:ext cx="1695215" cy="1394902"/>
            <a:chOff x="2401342" y="248706"/>
            <a:chExt cx="5620059" cy="3598510"/>
          </a:xfrm>
          <a:gradFill>
            <a:gsLst>
              <a:gs pos="0">
                <a:srgbClr val="005D82"/>
              </a:gs>
              <a:gs pos="46000">
                <a:schemeClr val="accent1">
                  <a:lumMod val="45000"/>
                  <a:lumOff val="55000"/>
                  <a:alpha val="41000"/>
                </a:schemeClr>
              </a:gs>
              <a:gs pos="78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70" name="Oval 11">
              <a:extLst>
                <a:ext uri="{FF2B5EF4-FFF2-40B4-BE49-F238E27FC236}">
                  <a16:creationId xmlns:a16="http://schemas.microsoft.com/office/drawing/2014/main" xmlns="" id="{90020AD8-4BE9-428A-8F6C-F69E0A067A22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9EDAA3EB-04DC-4DF2-A91A-787FD19872C8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11">
              <a:extLst>
                <a:ext uri="{FF2B5EF4-FFF2-40B4-BE49-F238E27FC236}">
                  <a16:creationId xmlns:a16="http://schemas.microsoft.com/office/drawing/2014/main" xmlns="" id="{59F69542-1586-4B27-B5AB-0B32AC1F8B63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11">
              <a:extLst>
                <a:ext uri="{FF2B5EF4-FFF2-40B4-BE49-F238E27FC236}">
                  <a16:creationId xmlns:a16="http://schemas.microsoft.com/office/drawing/2014/main" xmlns="" id="{6152C7C7-82F1-4030-8939-21E4DCC6E87C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11">
              <a:extLst>
                <a:ext uri="{FF2B5EF4-FFF2-40B4-BE49-F238E27FC236}">
                  <a16:creationId xmlns:a16="http://schemas.microsoft.com/office/drawing/2014/main" xmlns="" id="{66EE22D3-18A6-4FDB-AFAA-D4763C3A1E7C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11">
              <a:extLst>
                <a:ext uri="{FF2B5EF4-FFF2-40B4-BE49-F238E27FC236}">
                  <a16:creationId xmlns:a16="http://schemas.microsoft.com/office/drawing/2014/main" xmlns="" id="{C4D830A8-BF4A-42C5-9638-AE4249567C12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11">
              <a:extLst>
                <a:ext uri="{FF2B5EF4-FFF2-40B4-BE49-F238E27FC236}">
                  <a16:creationId xmlns:a16="http://schemas.microsoft.com/office/drawing/2014/main" xmlns="" id="{FBCFF6C6-592B-41A2-8662-13E892187B21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11">
              <a:extLst>
                <a:ext uri="{FF2B5EF4-FFF2-40B4-BE49-F238E27FC236}">
                  <a16:creationId xmlns:a16="http://schemas.microsoft.com/office/drawing/2014/main" xmlns="" id="{508DC6B2-96CF-463A-99CB-004ECFC45123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11">
              <a:extLst>
                <a:ext uri="{FF2B5EF4-FFF2-40B4-BE49-F238E27FC236}">
                  <a16:creationId xmlns:a16="http://schemas.microsoft.com/office/drawing/2014/main" xmlns="" id="{88ACD618-188E-44B7-8830-1C4D303249D5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11">
              <a:extLst>
                <a:ext uri="{FF2B5EF4-FFF2-40B4-BE49-F238E27FC236}">
                  <a16:creationId xmlns:a16="http://schemas.microsoft.com/office/drawing/2014/main" xmlns="" id="{8402E271-232C-42E1-8718-5A0920C8A10B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xmlns="" id="{A9712AF3-4CED-4007-B5DB-3AC6D8FB5E55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11">
              <a:extLst>
                <a:ext uri="{FF2B5EF4-FFF2-40B4-BE49-F238E27FC236}">
                  <a16:creationId xmlns:a16="http://schemas.microsoft.com/office/drawing/2014/main" xmlns="" id="{FC015AF3-161A-4285-871E-D2C18FEF5CF7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11">
              <a:extLst>
                <a:ext uri="{FF2B5EF4-FFF2-40B4-BE49-F238E27FC236}">
                  <a16:creationId xmlns:a16="http://schemas.microsoft.com/office/drawing/2014/main" xmlns="" id="{CCB8AF1D-A1D8-4386-A4CC-D7BBB6C60001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11">
              <a:extLst>
                <a:ext uri="{FF2B5EF4-FFF2-40B4-BE49-F238E27FC236}">
                  <a16:creationId xmlns:a16="http://schemas.microsoft.com/office/drawing/2014/main" xmlns="" id="{04B2DBDC-B427-4549-8606-B3248030E0ED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xmlns="" id="{12A1D8F0-4ABE-4DE6-827D-D50ACDBDD4D3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11">
              <a:extLst>
                <a:ext uri="{FF2B5EF4-FFF2-40B4-BE49-F238E27FC236}">
                  <a16:creationId xmlns:a16="http://schemas.microsoft.com/office/drawing/2014/main" xmlns="" id="{BDA9BB4D-0240-46D0-A588-445F05F2DCE6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11">
              <a:extLst>
                <a:ext uri="{FF2B5EF4-FFF2-40B4-BE49-F238E27FC236}">
                  <a16:creationId xmlns:a16="http://schemas.microsoft.com/office/drawing/2014/main" xmlns="" id="{B97171BA-A384-4FFB-B524-49FD8D4CD858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사다리꼴 22">
              <a:extLst>
                <a:ext uri="{FF2B5EF4-FFF2-40B4-BE49-F238E27FC236}">
                  <a16:creationId xmlns:a16="http://schemas.microsoft.com/office/drawing/2014/main" xmlns="" id="{DB93B30C-A1D6-41BF-9BE7-83B541D6F8E3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8" name="그룹 23">
            <a:extLst>
              <a:ext uri="{FF2B5EF4-FFF2-40B4-BE49-F238E27FC236}">
                <a16:creationId xmlns:a16="http://schemas.microsoft.com/office/drawing/2014/main" xmlns="" id="{D685D37E-5EB0-4CDA-85E5-509B49C9A82F}"/>
              </a:ext>
            </a:extLst>
          </p:cNvPr>
          <p:cNvGrpSpPr/>
          <p:nvPr/>
        </p:nvGrpSpPr>
        <p:grpSpPr>
          <a:xfrm>
            <a:off x="11036303" y="198517"/>
            <a:ext cx="529453" cy="827991"/>
            <a:chOff x="5304862" y="-789923"/>
            <a:chExt cx="645890" cy="1241591"/>
          </a:xfrm>
        </p:grpSpPr>
        <p:grpSp>
          <p:nvGrpSpPr>
            <p:cNvPr id="89" name="그룹 24">
              <a:extLst>
                <a:ext uri="{FF2B5EF4-FFF2-40B4-BE49-F238E27FC236}">
                  <a16:creationId xmlns:a16="http://schemas.microsoft.com/office/drawing/2014/main" xmlns="" id="{7C20A6E6-8216-4927-9A3B-5F540C6D6B5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94" name="이등변 삼각형 49">
                <a:extLst>
                  <a:ext uri="{FF2B5EF4-FFF2-40B4-BE49-F238E27FC236}">
                    <a16:creationId xmlns:a16="http://schemas.microsoft.com/office/drawing/2014/main" xmlns="" id="{4AD30A5B-CE0E-4B88-A211-EC4E42834119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자유형: 도형 30">
                <a:extLst>
                  <a:ext uri="{FF2B5EF4-FFF2-40B4-BE49-F238E27FC236}">
                    <a16:creationId xmlns:a16="http://schemas.microsoft.com/office/drawing/2014/main" xmlns="" id="{3B291BA3-34F6-4923-A887-A86719903B98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자유형: 도형 31">
                <a:extLst>
                  <a:ext uri="{FF2B5EF4-FFF2-40B4-BE49-F238E27FC236}">
                    <a16:creationId xmlns:a16="http://schemas.microsoft.com/office/drawing/2014/main" xmlns="" id="{A31BC9F3-451D-44C9-AE63-2976F59CE271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0" name="타원 25">
              <a:extLst>
                <a:ext uri="{FF2B5EF4-FFF2-40B4-BE49-F238E27FC236}">
                  <a16:creationId xmlns:a16="http://schemas.microsoft.com/office/drawing/2014/main" xmlns="" id="{64FDC3F0-C57F-4200-8266-A913638B61DF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직사각형 26">
              <a:extLst>
                <a:ext uri="{FF2B5EF4-FFF2-40B4-BE49-F238E27FC236}">
                  <a16:creationId xmlns:a16="http://schemas.microsoft.com/office/drawing/2014/main" xmlns="" id="{E674EFD4-8CBC-4BCC-9B38-FB969345B194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자유형: 도형 27">
              <a:extLst>
                <a:ext uri="{FF2B5EF4-FFF2-40B4-BE49-F238E27FC236}">
                  <a16:creationId xmlns:a16="http://schemas.microsoft.com/office/drawing/2014/main" xmlns="" id="{15D9DED0-3722-41B5-A7E5-3C7F1EC7D213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자유형: 도형 28">
              <a:extLst>
                <a:ext uri="{FF2B5EF4-FFF2-40B4-BE49-F238E27FC236}">
                  <a16:creationId xmlns:a16="http://schemas.microsoft.com/office/drawing/2014/main" xmlns="" id="{E235D790-786C-4358-8D07-2E64AC7D2DDA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7" name="Título 1">
            <a:extLst>
              <a:ext uri="{FF2B5EF4-FFF2-40B4-BE49-F238E27FC236}">
                <a16:creationId xmlns:a16="http://schemas.microsoft.com/office/drawing/2014/main" xmlns="" id="{1823FFC9-2DCB-4F73-AB58-E8E77C4B0E1E}"/>
              </a:ext>
            </a:extLst>
          </p:cNvPr>
          <p:cNvSpPr txBox="1">
            <a:spLocks/>
          </p:cNvSpPr>
          <p:nvPr/>
        </p:nvSpPr>
        <p:spPr>
          <a:xfrm>
            <a:off x="1341186" y="776946"/>
            <a:ext cx="6118260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Introdução</a:t>
            </a: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xmlns="" id="{F14EE6EA-E342-4D77-A9B0-5ACF52CBA6E7}"/>
              </a:ext>
            </a:extLst>
          </p:cNvPr>
          <p:cNvSpPr/>
          <p:nvPr/>
        </p:nvSpPr>
        <p:spPr>
          <a:xfrm>
            <a:off x="300563" y="40929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xmlns="" id="{35355D26-8C00-49AD-99F8-C5E82C86A0E4}"/>
              </a:ext>
            </a:extLst>
          </p:cNvPr>
          <p:cNvSpPr/>
          <p:nvPr/>
        </p:nvSpPr>
        <p:spPr>
          <a:xfrm>
            <a:off x="338423" y="2093765"/>
            <a:ext cx="102281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prstClr val="black"/>
                </a:solidFill>
                <a:latin typeface="Book Antiqua"/>
              </a:rPr>
              <a:t>Com a crise hidrológica o mercado atacadista de energia se mostrou </a:t>
            </a:r>
            <a:r>
              <a:rPr lang="pt-BR" sz="2600" b="1" i="1" dirty="0">
                <a:solidFill>
                  <a:srgbClr val="C00000"/>
                </a:solidFill>
                <a:latin typeface="Book Antiqua"/>
              </a:rPr>
              <a:t>financeiramente frágil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.</a:t>
            </a:r>
          </a:p>
          <a:p>
            <a:pPr marL="457200" lvl="0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prstClr val="black"/>
                </a:solidFill>
                <a:latin typeface="Book Antiqua"/>
              </a:rPr>
              <a:t>Infraestrutura de mercado atual é </a:t>
            </a:r>
            <a:r>
              <a:rPr lang="pt-BR" sz="2600" b="1" i="1" dirty="0">
                <a:solidFill>
                  <a:srgbClr val="C00000"/>
                </a:solidFill>
                <a:latin typeface="Book Antiqua"/>
              </a:rPr>
              <a:t>inadequada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 para um eventual aprofundamento da liberalização da comercialização</a:t>
            </a:r>
          </a:p>
          <a:p>
            <a:pPr marL="457200" lvl="0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600" dirty="0">
                <a:latin typeface="Book Antiqua"/>
              </a:rPr>
              <a:t>O </a:t>
            </a:r>
            <a:r>
              <a:rPr lang="pt-BR" sz="2600" b="1" i="1" dirty="0">
                <a:solidFill>
                  <a:srgbClr val="C00000"/>
                </a:solidFill>
                <a:latin typeface="Book Antiqua"/>
              </a:rPr>
              <a:t>Projeto Bolsa de Energia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visa desenvolver propostas de alterações regulatórias para tornar o mercado de energia financeiramente robusto através da </a:t>
            </a:r>
            <a:r>
              <a:rPr lang="pt-BR" sz="2600" dirty="0">
                <a:latin typeface="Book Antiqua"/>
              </a:rPr>
              <a:t>utilização das </a:t>
            </a:r>
            <a:r>
              <a:rPr lang="pt-BR" sz="2600" b="1" i="1" dirty="0">
                <a:solidFill>
                  <a:srgbClr val="C00000"/>
                </a:solidFill>
                <a:latin typeface="Book Antiqua"/>
              </a:rPr>
              <a:t>Infraestruturas do Mercado Financeiro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 e da </a:t>
            </a:r>
            <a:r>
              <a:rPr lang="pt-BR" sz="2600" b="1" i="1" dirty="0">
                <a:solidFill>
                  <a:srgbClr val="C00000"/>
                </a:solidFill>
                <a:latin typeface="Book Antiqua"/>
              </a:rPr>
              <a:t>regulação financeira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.</a:t>
            </a:r>
          </a:p>
          <a:p>
            <a:pPr marL="457200" lvl="0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prstClr val="black"/>
                </a:solidFill>
                <a:latin typeface="Book Antiqua"/>
              </a:rPr>
              <a:t>Isso pode ser feito através da comercialização de energia em </a:t>
            </a:r>
            <a:r>
              <a:rPr lang="pt-BR" sz="2600" b="1" i="1" dirty="0">
                <a:solidFill>
                  <a:srgbClr val="C00000"/>
                </a:solidFill>
                <a:latin typeface="Book Antiqua"/>
              </a:rPr>
              <a:t>bolsa</a:t>
            </a:r>
            <a:r>
              <a:rPr lang="pt-BR" sz="2600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com pagamentos e garantias geridos em uma </a:t>
            </a:r>
            <a:r>
              <a:rPr lang="pt-BR" sz="2600" b="1" i="1" dirty="0">
                <a:solidFill>
                  <a:srgbClr val="C00000"/>
                </a:solidFill>
                <a:latin typeface="Book Antiqua"/>
              </a:rPr>
              <a:t>clearing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...</a:t>
            </a:r>
          </a:p>
        </p:txBody>
      </p:sp>
      <p:sp>
        <p:nvSpPr>
          <p:cNvPr id="108" name="Meio-quadro 107">
            <a:extLst>
              <a:ext uri="{FF2B5EF4-FFF2-40B4-BE49-F238E27FC236}">
                <a16:creationId xmlns:a16="http://schemas.microsoft.com/office/drawing/2014/main" xmlns="" id="{1F0B0E42-C09E-4DFC-9806-DEAFEFE82C1B}"/>
              </a:ext>
            </a:extLst>
          </p:cNvPr>
          <p:cNvSpPr/>
          <p:nvPr/>
        </p:nvSpPr>
        <p:spPr>
          <a:xfrm>
            <a:off x="0" y="0"/>
            <a:ext cx="2279576" cy="776946"/>
          </a:xfrm>
          <a:prstGeom prst="halfFrame">
            <a:avLst>
              <a:gd name="adj1" fmla="val 33333"/>
              <a:gd name="adj2" fmla="val 15456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65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BE47F7A-6829-4E4B-8752-C5A7DB9D259F}"/>
              </a:ext>
            </a:extLst>
          </p:cNvPr>
          <p:cNvSpPr/>
          <p:nvPr/>
        </p:nvSpPr>
        <p:spPr>
          <a:xfrm rot="5400000">
            <a:off x="7924799" y="3133667"/>
            <a:ext cx="6858000" cy="590665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12412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2352" y="1718424"/>
            <a:ext cx="10166136" cy="500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A partir de outubro de 2012 o país enfrentou anos de </a:t>
            </a:r>
            <a:r>
              <a:rPr lang="pt-BR" altLang="pt-BR" sz="2600" b="1" i="1" kern="0" dirty="0">
                <a:solidFill>
                  <a:srgbClr val="C00000"/>
                </a:solidFill>
                <a:latin typeface="Book Antiqua"/>
              </a:rPr>
              <a:t>hidrologia ruim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, que implicou em um uso intenso do parque térmico, inclusive das usinas com altos custos de geração.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O </a:t>
            </a:r>
            <a:r>
              <a:rPr lang="pt-BR" altLang="pt-BR" sz="2600" b="1" i="1" kern="0" dirty="0">
                <a:solidFill>
                  <a:srgbClr val="C00000"/>
                </a:solidFill>
                <a:latin typeface="Book Antiqua"/>
              </a:rPr>
              <a:t>preço de curto prazo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(Preço de Liquidação de Diferenças, PLD) tem sido, em média, muito alto.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A </a:t>
            </a:r>
            <a:r>
              <a:rPr lang="pt-BR" altLang="pt-BR" sz="2600" b="1" i="1" kern="0" dirty="0">
                <a:solidFill>
                  <a:srgbClr val="C00000"/>
                </a:solidFill>
                <a:latin typeface="Book Antiqua"/>
              </a:rPr>
              <a:t>contabilização</a:t>
            </a:r>
            <a:r>
              <a:rPr lang="pt-BR" altLang="pt-BR" sz="2600" kern="0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da CCEE passou a envolver montantes bilionários.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Muitos agentes apresentaram </a:t>
            </a:r>
            <a:r>
              <a:rPr lang="pt-BR" altLang="pt-BR" sz="2600" b="1" i="1" kern="0" dirty="0">
                <a:solidFill>
                  <a:srgbClr val="C00000"/>
                </a:solidFill>
                <a:latin typeface="Book Antiqua"/>
              </a:rPr>
              <a:t>dificuldades em honrar os compromissos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de curto prazo com a compra de energia.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Houve questionamento na justiça das regras de comercialização...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DDFFA3AB-9D98-4570-8FA6-B576B3E0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702" y="8231"/>
            <a:ext cx="1710193" cy="17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DD7D2C7-CA09-41F0-B0D9-CAA03D83C9F4}"/>
              </a:ext>
            </a:extLst>
          </p:cNvPr>
          <p:cNvSpPr txBox="1">
            <a:spLocks/>
          </p:cNvSpPr>
          <p:nvPr/>
        </p:nvSpPr>
        <p:spPr>
          <a:xfrm>
            <a:off x="1350831" y="632190"/>
            <a:ext cx="6118260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Histórico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1332C1F-CDFF-4342-A1CA-6687DA6568EC}"/>
              </a:ext>
            </a:extLst>
          </p:cNvPr>
          <p:cNvSpPr/>
          <p:nvPr/>
        </p:nvSpPr>
        <p:spPr>
          <a:xfrm>
            <a:off x="310208" y="264534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xmlns="" id="{B37A3262-89C7-4A84-8865-C8B65FA3B6B6}"/>
              </a:ext>
            </a:extLst>
          </p:cNvPr>
          <p:cNvSpPr>
            <a:spLocks noEditPoints="1"/>
          </p:cNvSpPr>
          <p:nvPr/>
        </p:nvSpPr>
        <p:spPr bwMode="auto">
          <a:xfrm>
            <a:off x="11704234" y="131919"/>
            <a:ext cx="433267" cy="447735"/>
          </a:xfrm>
          <a:custGeom>
            <a:avLst/>
            <a:gdLst>
              <a:gd name="T0" fmla="*/ 8136 w 16914"/>
              <a:gd name="T1" fmla="*/ 15168 h 17137"/>
              <a:gd name="T2" fmla="*/ 7384 w 16914"/>
              <a:gd name="T3" fmla="*/ 13908 h 17137"/>
              <a:gd name="T4" fmla="*/ 9487 w 16914"/>
              <a:gd name="T5" fmla="*/ 13870 h 17137"/>
              <a:gd name="T6" fmla="*/ 8382 w 16914"/>
              <a:gd name="T7" fmla="*/ 17049 h 17137"/>
              <a:gd name="T8" fmla="*/ 11505 w 16914"/>
              <a:gd name="T9" fmla="*/ 14462 h 17137"/>
              <a:gd name="T10" fmla="*/ 10177 w 16914"/>
              <a:gd name="T11" fmla="*/ 14007 h 17137"/>
              <a:gd name="T12" fmla="*/ 11430 w 16914"/>
              <a:gd name="T13" fmla="*/ 12954 h 17137"/>
              <a:gd name="T14" fmla="*/ 12540 w 16914"/>
              <a:gd name="T15" fmla="*/ 16055 h 17137"/>
              <a:gd name="T16" fmla="*/ 4600 w 16914"/>
              <a:gd name="T17" fmla="*/ 15036 h 17137"/>
              <a:gd name="T18" fmla="*/ 4664 w 16914"/>
              <a:gd name="T19" fmla="*/ 13461 h 17137"/>
              <a:gd name="T20" fmla="*/ 5435 w 16914"/>
              <a:gd name="T21" fmla="*/ 12947 h 17137"/>
              <a:gd name="T22" fmla="*/ 6699 w 16914"/>
              <a:gd name="T23" fmla="*/ 13874 h 17137"/>
              <a:gd name="T24" fmla="*/ 8027 w 16914"/>
              <a:gd name="T25" fmla="*/ 13172 h 17137"/>
              <a:gd name="T26" fmla="*/ 4566 w 16914"/>
              <a:gd name="T27" fmla="*/ 6179 h 17137"/>
              <a:gd name="T28" fmla="*/ 12249 w 16914"/>
              <a:gd name="T29" fmla="*/ 6015 h 17137"/>
              <a:gd name="T30" fmla="*/ 8027 w 16914"/>
              <a:gd name="T31" fmla="*/ 13172 h 17137"/>
              <a:gd name="T32" fmla="*/ 14085 w 16914"/>
              <a:gd name="T33" fmla="*/ 12106 h 17137"/>
              <a:gd name="T34" fmla="*/ 13072 w 16914"/>
              <a:gd name="T35" fmla="*/ 12410 h 17137"/>
              <a:gd name="T36" fmla="*/ 12673 w 16914"/>
              <a:gd name="T37" fmla="*/ 11756 h 17137"/>
              <a:gd name="T38" fmla="*/ 14717 w 16914"/>
              <a:gd name="T39" fmla="*/ 11640 h 17137"/>
              <a:gd name="T40" fmla="*/ 1027 w 16914"/>
              <a:gd name="T41" fmla="*/ 12771 h 17137"/>
              <a:gd name="T42" fmla="*/ 2588 w 16914"/>
              <a:gd name="T43" fmla="*/ 11543 h 17137"/>
              <a:gd name="T44" fmla="*/ 3053 w 16914"/>
              <a:gd name="T45" fmla="*/ 10367 h 17137"/>
              <a:gd name="T46" fmla="*/ 4107 w 16914"/>
              <a:gd name="T47" fmla="*/ 11669 h 17137"/>
              <a:gd name="T48" fmla="*/ 1099 w 16914"/>
              <a:gd name="T49" fmla="*/ 12784 h 17137"/>
              <a:gd name="T50" fmla="*/ 5 w 16914"/>
              <a:gd name="T51" fmla="*/ 8565 h 17137"/>
              <a:gd name="T52" fmla="*/ 1828 w 16914"/>
              <a:gd name="T53" fmla="*/ 8441 h 17137"/>
              <a:gd name="T54" fmla="*/ 2932 w 16914"/>
              <a:gd name="T55" fmla="*/ 7462 h 17137"/>
              <a:gd name="T56" fmla="*/ 3214 w 16914"/>
              <a:gd name="T57" fmla="*/ 8132 h 17137"/>
              <a:gd name="T58" fmla="*/ 3056 w 16914"/>
              <a:gd name="T59" fmla="*/ 9736 h 17137"/>
              <a:gd name="T60" fmla="*/ 13660 w 16914"/>
              <a:gd name="T61" fmla="*/ 9450 h 17137"/>
              <a:gd name="T62" fmla="*/ 13684 w 16914"/>
              <a:gd name="T63" fmla="*/ 7539 h 17137"/>
              <a:gd name="T64" fmla="*/ 15384 w 16914"/>
              <a:gd name="T65" fmla="*/ 7978 h 17137"/>
              <a:gd name="T66" fmla="*/ 16044 w 16914"/>
              <a:gd name="T67" fmla="*/ 8656 h 17137"/>
              <a:gd name="T68" fmla="*/ 14308 w 16914"/>
              <a:gd name="T69" fmla="*/ 9515 h 17137"/>
              <a:gd name="T70" fmla="*/ 13458 w 16914"/>
              <a:gd name="T71" fmla="*/ 6875 h 17137"/>
              <a:gd name="T72" fmla="*/ 12510 w 16914"/>
              <a:gd name="T73" fmla="*/ 4911 h 17137"/>
              <a:gd name="T74" fmla="*/ 15781 w 16914"/>
              <a:gd name="T75" fmla="*/ 4391 h 17137"/>
              <a:gd name="T76" fmla="*/ 14218 w 16914"/>
              <a:gd name="T77" fmla="*/ 5605 h 17137"/>
              <a:gd name="T78" fmla="*/ 13756 w 16914"/>
              <a:gd name="T79" fmla="*/ 6792 h 17137"/>
              <a:gd name="T80" fmla="*/ 2175 w 16914"/>
              <a:gd name="T81" fmla="*/ 5502 h 17137"/>
              <a:gd name="T82" fmla="*/ 2845 w 16914"/>
              <a:gd name="T83" fmla="*/ 5043 h 17137"/>
              <a:gd name="T84" fmla="*/ 3856 w 16914"/>
              <a:gd name="T85" fmla="*/ 4749 h 17137"/>
              <a:gd name="T86" fmla="*/ 4182 w 16914"/>
              <a:gd name="T87" fmla="*/ 5469 h 17137"/>
              <a:gd name="T88" fmla="*/ 3235 w 16914"/>
              <a:gd name="T89" fmla="*/ 6795 h 17137"/>
              <a:gd name="T90" fmla="*/ 10778 w 16914"/>
              <a:gd name="T91" fmla="*/ 3777 h 17137"/>
              <a:gd name="T92" fmla="*/ 12759 w 16914"/>
              <a:gd name="T93" fmla="*/ 1205 h 17137"/>
              <a:gd name="T94" fmla="*/ 11942 w 16914"/>
              <a:gd name="T95" fmla="*/ 2878 h 17137"/>
              <a:gd name="T96" fmla="*/ 12208 w 16914"/>
              <a:gd name="T97" fmla="*/ 4356 h 17137"/>
              <a:gd name="T98" fmla="*/ 4852 w 16914"/>
              <a:gd name="T99" fmla="*/ 4470 h 17137"/>
              <a:gd name="T100" fmla="*/ 4700 w 16914"/>
              <a:gd name="T101" fmla="*/ 1751 h 17137"/>
              <a:gd name="T102" fmla="*/ 5992 w 16914"/>
              <a:gd name="T103" fmla="*/ 2719 h 17137"/>
              <a:gd name="T104" fmla="*/ 6767 w 16914"/>
              <a:gd name="T105" fmla="*/ 3346 h 17137"/>
              <a:gd name="T106" fmla="*/ 4852 w 16914"/>
              <a:gd name="T107" fmla="*/ 4470 h 17137"/>
              <a:gd name="T108" fmla="*/ 8486 w 16914"/>
              <a:gd name="T109" fmla="*/ 0 h 17137"/>
              <a:gd name="T110" fmla="*/ 8721 w 16914"/>
              <a:gd name="T111" fmla="*/ 1965 h 17137"/>
              <a:gd name="T112" fmla="*/ 9566 w 16914"/>
              <a:gd name="T113" fmla="*/ 2984 h 17137"/>
              <a:gd name="T114" fmla="*/ 7942 w 16914"/>
              <a:gd name="T115" fmla="*/ 3253 h 17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14" h="17137">
                <a:moveTo>
                  <a:pt x="8382" y="17049"/>
                </a:moveTo>
                <a:cubicBezTo>
                  <a:pt x="8366" y="16988"/>
                  <a:pt x="8363" y="16741"/>
                  <a:pt x="8374" y="16257"/>
                </a:cubicBezTo>
                <a:cubicBezTo>
                  <a:pt x="8394" y="15288"/>
                  <a:pt x="8374" y="15198"/>
                  <a:pt x="8136" y="15168"/>
                </a:cubicBezTo>
                <a:cubicBezTo>
                  <a:pt x="7890" y="15136"/>
                  <a:pt x="7773" y="15012"/>
                  <a:pt x="7551" y="14547"/>
                </a:cubicBezTo>
                <a:cubicBezTo>
                  <a:pt x="7462" y="14360"/>
                  <a:pt x="7369" y="14179"/>
                  <a:pt x="7345" y="14146"/>
                </a:cubicBezTo>
                <a:cubicBezTo>
                  <a:pt x="7290" y="14071"/>
                  <a:pt x="7307" y="13970"/>
                  <a:pt x="7384" y="13908"/>
                </a:cubicBezTo>
                <a:cubicBezTo>
                  <a:pt x="7472" y="13838"/>
                  <a:pt x="7600" y="13833"/>
                  <a:pt x="7981" y="13882"/>
                </a:cubicBezTo>
                <a:cubicBezTo>
                  <a:pt x="8426" y="13940"/>
                  <a:pt x="8627" y="13940"/>
                  <a:pt x="9061" y="13882"/>
                </a:cubicBezTo>
                <a:cubicBezTo>
                  <a:pt x="9380" y="13839"/>
                  <a:pt x="9412" y="13838"/>
                  <a:pt x="9487" y="13870"/>
                </a:cubicBezTo>
                <a:cubicBezTo>
                  <a:pt x="9567" y="13904"/>
                  <a:pt x="9611" y="13971"/>
                  <a:pt x="9611" y="14062"/>
                </a:cubicBezTo>
                <a:cubicBezTo>
                  <a:pt x="9611" y="14136"/>
                  <a:pt x="8461" y="17137"/>
                  <a:pt x="8433" y="17137"/>
                </a:cubicBezTo>
                <a:cubicBezTo>
                  <a:pt x="8418" y="17137"/>
                  <a:pt x="8395" y="17097"/>
                  <a:pt x="8382" y="17049"/>
                </a:cubicBezTo>
                <a:close/>
                <a:moveTo>
                  <a:pt x="12449" y="15999"/>
                </a:moveTo>
                <a:cubicBezTo>
                  <a:pt x="12410" y="15957"/>
                  <a:pt x="12287" y="15746"/>
                  <a:pt x="12176" y="15531"/>
                </a:cubicBezTo>
                <a:cubicBezTo>
                  <a:pt x="11776" y="14756"/>
                  <a:pt x="11634" y="14530"/>
                  <a:pt x="11505" y="14462"/>
                </a:cubicBezTo>
                <a:cubicBezTo>
                  <a:pt x="11441" y="14429"/>
                  <a:pt x="11431" y="14429"/>
                  <a:pt x="11327" y="14475"/>
                </a:cubicBezTo>
                <a:cubicBezTo>
                  <a:pt x="11082" y="14582"/>
                  <a:pt x="10844" y="14499"/>
                  <a:pt x="10408" y="14157"/>
                </a:cubicBezTo>
                <a:cubicBezTo>
                  <a:pt x="10342" y="14106"/>
                  <a:pt x="10239" y="14038"/>
                  <a:pt x="10177" y="14007"/>
                </a:cubicBezTo>
                <a:cubicBezTo>
                  <a:pt x="10084" y="13960"/>
                  <a:pt x="10063" y="13938"/>
                  <a:pt x="10052" y="13879"/>
                </a:cubicBezTo>
                <a:cubicBezTo>
                  <a:pt x="10020" y="13709"/>
                  <a:pt x="10130" y="13610"/>
                  <a:pt x="10522" y="13457"/>
                </a:cubicBezTo>
                <a:cubicBezTo>
                  <a:pt x="10906" y="13307"/>
                  <a:pt x="11117" y="13190"/>
                  <a:pt x="11430" y="12954"/>
                </a:cubicBezTo>
                <a:cubicBezTo>
                  <a:pt x="11766" y="12700"/>
                  <a:pt x="11870" y="12647"/>
                  <a:pt x="11959" y="12684"/>
                </a:cubicBezTo>
                <a:cubicBezTo>
                  <a:pt x="11993" y="12698"/>
                  <a:pt x="12036" y="12733"/>
                  <a:pt x="12055" y="12762"/>
                </a:cubicBezTo>
                <a:cubicBezTo>
                  <a:pt x="12098" y="12829"/>
                  <a:pt x="12569" y="16026"/>
                  <a:pt x="12540" y="16055"/>
                </a:cubicBezTo>
                <a:cubicBezTo>
                  <a:pt x="12527" y="16067"/>
                  <a:pt x="12492" y="16045"/>
                  <a:pt x="12449" y="15999"/>
                </a:cubicBezTo>
                <a:close/>
                <a:moveTo>
                  <a:pt x="4127" y="15929"/>
                </a:moveTo>
                <a:cubicBezTo>
                  <a:pt x="4098" y="15854"/>
                  <a:pt x="4153" y="15751"/>
                  <a:pt x="4600" y="15036"/>
                </a:cubicBezTo>
                <a:cubicBezTo>
                  <a:pt x="4815" y="14692"/>
                  <a:pt x="4951" y="14417"/>
                  <a:pt x="4971" y="14284"/>
                </a:cubicBezTo>
                <a:cubicBezTo>
                  <a:pt x="4983" y="14201"/>
                  <a:pt x="4979" y="14187"/>
                  <a:pt x="4925" y="14142"/>
                </a:cubicBezTo>
                <a:cubicBezTo>
                  <a:pt x="4689" y="13946"/>
                  <a:pt x="4644" y="13830"/>
                  <a:pt x="4664" y="13461"/>
                </a:cubicBezTo>
                <a:cubicBezTo>
                  <a:pt x="4672" y="13328"/>
                  <a:pt x="4684" y="13103"/>
                  <a:pt x="4692" y="12961"/>
                </a:cubicBezTo>
                <a:cubicBezTo>
                  <a:pt x="4705" y="12721"/>
                  <a:pt x="4709" y="12701"/>
                  <a:pt x="4759" y="12661"/>
                </a:cubicBezTo>
                <a:cubicBezTo>
                  <a:pt x="4886" y="12560"/>
                  <a:pt x="5029" y="12620"/>
                  <a:pt x="5435" y="12947"/>
                </a:cubicBezTo>
                <a:cubicBezTo>
                  <a:pt x="5719" y="13175"/>
                  <a:pt x="5837" y="13248"/>
                  <a:pt x="6147" y="13385"/>
                </a:cubicBezTo>
                <a:cubicBezTo>
                  <a:pt x="6573" y="13574"/>
                  <a:pt x="6642" y="13610"/>
                  <a:pt x="6684" y="13663"/>
                </a:cubicBezTo>
                <a:cubicBezTo>
                  <a:pt x="6730" y="13724"/>
                  <a:pt x="6735" y="13793"/>
                  <a:pt x="6699" y="13874"/>
                </a:cubicBezTo>
                <a:cubicBezTo>
                  <a:pt x="6680" y="13915"/>
                  <a:pt x="4977" y="15307"/>
                  <a:pt x="4167" y="15942"/>
                </a:cubicBezTo>
                <a:cubicBezTo>
                  <a:pt x="4148" y="15957"/>
                  <a:pt x="4136" y="15953"/>
                  <a:pt x="4127" y="15929"/>
                </a:cubicBezTo>
                <a:close/>
                <a:moveTo>
                  <a:pt x="8027" y="13172"/>
                </a:moveTo>
                <a:cubicBezTo>
                  <a:pt x="7044" y="13065"/>
                  <a:pt x="6119" y="12650"/>
                  <a:pt x="5420" y="12002"/>
                </a:cubicBezTo>
                <a:cubicBezTo>
                  <a:pt x="4943" y="11560"/>
                  <a:pt x="4654" y="11174"/>
                  <a:pt x="4378" y="10608"/>
                </a:cubicBezTo>
                <a:cubicBezTo>
                  <a:pt x="3687" y="9193"/>
                  <a:pt x="3757" y="7538"/>
                  <a:pt x="4566" y="6179"/>
                </a:cubicBezTo>
                <a:cubicBezTo>
                  <a:pt x="4832" y="5733"/>
                  <a:pt x="5320" y="5188"/>
                  <a:pt x="5733" y="4876"/>
                </a:cubicBezTo>
                <a:cubicBezTo>
                  <a:pt x="7249" y="3735"/>
                  <a:pt x="9265" y="3647"/>
                  <a:pt x="10865" y="4652"/>
                </a:cubicBezTo>
                <a:cubicBezTo>
                  <a:pt x="11385" y="4979"/>
                  <a:pt x="11900" y="5486"/>
                  <a:pt x="12249" y="6015"/>
                </a:cubicBezTo>
                <a:cubicBezTo>
                  <a:pt x="13312" y="7625"/>
                  <a:pt x="13257" y="9775"/>
                  <a:pt x="12115" y="11325"/>
                </a:cubicBezTo>
                <a:cubicBezTo>
                  <a:pt x="11410" y="12280"/>
                  <a:pt x="10395" y="12911"/>
                  <a:pt x="9223" y="13124"/>
                </a:cubicBezTo>
                <a:cubicBezTo>
                  <a:pt x="8982" y="13167"/>
                  <a:pt x="8255" y="13197"/>
                  <a:pt x="8027" y="13172"/>
                </a:cubicBezTo>
                <a:close/>
                <a:moveTo>
                  <a:pt x="15425" y="12861"/>
                </a:moveTo>
                <a:cubicBezTo>
                  <a:pt x="15325" y="12803"/>
                  <a:pt x="15098" y="12660"/>
                  <a:pt x="14920" y="12543"/>
                </a:cubicBezTo>
                <a:cubicBezTo>
                  <a:pt x="14571" y="12315"/>
                  <a:pt x="14215" y="12129"/>
                  <a:pt x="14085" y="12106"/>
                </a:cubicBezTo>
                <a:cubicBezTo>
                  <a:pt x="14007" y="12093"/>
                  <a:pt x="13998" y="12098"/>
                  <a:pt x="13879" y="12223"/>
                </a:cubicBezTo>
                <a:cubicBezTo>
                  <a:pt x="13811" y="12295"/>
                  <a:pt x="13727" y="12365"/>
                  <a:pt x="13692" y="12379"/>
                </a:cubicBezTo>
                <a:cubicBezTo>
                  <a:pt x="13548" y="12435"/>
                  <a:pt x="13362" y="12445"/>
                  <a:pt x="13072" y="12410"/>
                </a:cubicBezTo>
                <a:cubicBezTo>
                  <a:pt x="12916" y="12392"/>
                  <a:pt x="12732" y="12378"/>
                  <a:pt x="12664" y="12381"/>
                </a:cubicBezTo>
                <a:cubicBezTo>
                  <a:pt x="12518" y="12386"/>
                  <a:pt x="12462" y="12349"/>
                  <a:pt x="12441" y="12230"/>
                </a:cubicBezTo>
                <a:cubicBezTo>
                  <a:pt x="12422" y="12128"/>
                  <a:pt x="12492" y="11983"/>
                  <a:pt x="12673" y="11756"/>
                </a:cubicBezTo>
                <a:cubicBezTo>
                  <a:pt x="12996" y="11351"/>
                  <a:pt x="13075" y="11217"/>
                  <a:pt x="13259" y="10774"/>
                </a:cubicBezTo>
                <a:cubicBezTo>
                  <a:pt x="13427" y="10368"/>
                  <a:pt x="13488" y="10300"/>
                  <a:pt x="13639" y="10345"/>
                </a:cubicBezTo>
                <a:cubicBezTo>
                  <a:pt x="13716" y="10369"/>
                  <a:pt x="13809" y="10481"/>
                  <a:pt x="14717" y="11640"/>
                </a:cubicBezTo>
                <a:cubicBezTo>
                  <a:pt x="15263" y="12337"/>
                  <a:pt x="15715" y="12922"/>
                  <a:pt x="15721" y="12938"/>
                </a:cubicBezTo>
                <a:cubicBezTo>
                  <a:pt x="15746" y="13002"/>
                  <a:pt x="15604" y="12965"/>
                  <a:pt x="15425" y="12861"/>
                </a:cubicBezTo>
                <a:close/>
                <a:moveTo>
                  <a:pt x="1027" y="12771"/>
                </a:moveTo>
                <a:cubicBezTo>
                  <a:pt x="1000" y="12726"/>
                  <a:pt x="1159" y="12607"/>
                  <a:pt x="1460" y="12446"/>
                </a:cubicBezTo>
                <a:cubicBezTo>
                  <a:pt x="2346" y="11971"/>
                  <a:pt x="2534" y="11852"/>
                  <a:pt x="2600" y="11722"/>
                </a:cubicBezTo>
                <a:cubicBezTo>
                  <a:pt x="2633" y="11657"/>
                  <a:pt x="2632" y="11647"/>
                  <a:pt x="2588" y="11543"/>
                </a:cubicBezTo>
                <a:cubicBezTo>
                  <a:pt x="2552" y="11457"/>
                  <a:pt x="2543" y="11401"/>
                  <a:pt x="2549" y="11298"/>
                </a:cubicBezTo>
                <a:cubicBezTo>
                  <a:pt x="2560" y="11128"/>
                  <a:pt x="2624" y="10995"/>
                  <a:pt x="2837" y="10697"/>
                </a:cubicBezTo>
                <a:cubicBezTo>
                  <a:pt x="2928" y="10571"/>
                  <a:pt x="3025" y="10423"/>
                  <a:pt x="3053" y="10367"/>
                </a:cubicBezTo>
                <a:cubicBezTo>
                  <a:pt x="3106" y="10260"/>
                  <a:pt x="3137" y="10239"/>
                  <a:pt x="3234" y="10239"/>
                </a:cubicBezTo>
                <a:cubicBezTo>
                  <a:pt x="3367" y="10239"/>
                  <a:pt x="3453" y="10362"/>
                  <a:pt x="3621" y="10792"/>
                </a:cubicBezTo>
                <a:cubicBezTo>
                  <a:pt x="3774" y="11185"/>
                  <a:pt x="3849" y="11320"/>
                  <a:pt x="4107" y="11669"/>
                </a:cubicBezTo>
                <a:cubicBezTo>
                  <a:pt x="4397" y="12061"/>
                  <a:pt x="4420" y="12136"/>
                  <a:pt x="4287" y="12263"/>
                </a:cubicBezTo>
                <a:cubicBezTo>
                  <a:pt x="4241" y="12306"/>
                  <a:pt x="4078" y="12334"/>
                  <a:pt x="2696" y="12541"/>
                </a:cubicBezTo>
                <a:cubicBezTo>
                  <a:pt x="1849" y="12668"/>
                  <a:pt x="1130" y="12777"/>
                  <a:pt x="1099" y="12784"/>
                </a:cubicBezTo>
                <a:cubicBezTo>
                  <a:pt x="1068" y="12790"/>
                  <a:pt x="1035" y="12785"/>
                  <a:pt x="1027" y="12771"/>
                </a:cubicBezTo>
                <a:close/>
                <a:moveTo>
                  <a:pt x="1501" y="9154"/>
                </a:moveTo>
                <a:cubicBezTo>
                  <a:pt x="683" y="8835"/>
                  <a:pt x="10" y="8570"/>
                  <a:pt x="5" y="8565"/>
                </a:cubicBezTo>
                <a:cubicBezTo>
                  <a:pt x="0" y="8561"/>
                  <a:pt x="12" y="8540"/>
                  <a:pt x="33" y="8519"/>
                </a:cubicBezTo>
                <a:cubicBezTo>
                  <a:pt x="67" y="8485"/>
                  <a:pt x="143" y="8481"/>
                  <a:pt x="904" y="8481"/>
                </a:cubicBezTo>
                <a:cubicBezTo>
                  <a:pt x="1667" y="8481"/>
                  <a:pt x="1745" y="8478"/>
                  <a:pt x="1828" y="8441"/>
                </a:cubicBezTo>
                <a:cubicBezTo>
                  <a:pt x="1925" y="8398"/>
                  <a:pt x="1932" y="8387"/>
                  <a:pt x="1955" y="8223"/>
                </a:cubicBezTo>
                <a:cubicBezTo>
                  <a:pt x="1987" y="7994"/>
                  <a:pt x="2161" y="7833"/>
                  <a:pt x="2589" y="7640"/>
                </a:cubicBezTo>
                <a:cubicBezTo>
                  <a:pt x="2725" y="7578"/>
                  <a:pt x="2879" y="7498"/>
                  <a:pt x="2932" y="7462"/>
                </a:cubicBezTo>
                <a:cubicBezTo>
                  <a:pt x="3012" y="7407"/>
                  <a:pt x="3038" y="7400"/>
                  <a:pt x="3093" y="7416"/>
                </a:cubicBezTo>
                <a:cubicBezTo>
                  <a:pt x="3130" y="7427"/>
                  <a:pt x="3180" y="7467"/>
                  <a:pt x="3207" y="7509"/>
                </a:cubicBezTo>
                <a:cubicBezTo>
                  <a:pt x="3269" y="7601"/>
                  <a:pt x="3270" y="7698"/>
                  <a:pt x="3214" y="8132"/>
                </a:cubicBezTo>
                <a:cubicBezTo>
                  <a:pt x="3159" y="8550"/>
                  <a:pt x="3160" y="8744"/>
                  <a:pt x="3215" y="9142"/>
                </a:cubicBezTo>
                <a:cubicBezTo>
                  <a:pt x="3240" y="9319"/>
                  <a:pt x="3255" y="9503"/>
                  <a:pt x="3249" y="9551"/>
                </a:cubicBezTo>
                <a:cubicBezTo>
                  <a:pt x="3235" y="9660"/>
                  <a:pt x="3154" y="9737"/>
                  <a:pt x="3056" y="9736"/>
                </a:cubicBezTo>
                <a:cubicBezTo>
                  <a:pt x="3018" y="9735"/>
                  <a:pt x="2318" y="9474"/>
                  <a:pt x="1501" y="9154"/>
                </a:cubicBezTo>
                <a:close/>
                <a:moveTo>
                  <a:pt x="13789" y="9709"/>
                </a:moveTo>
                <a:cubicBezTo>
                  <a:pt x="13721" y="9674"/>
                  <a:pt x="13660" y="9553"/>
                  <a:pt x="13660" y="9450"/>
                </a:cubicBezTo>
                <a:cubicBezTo>
                  <a:pt x="13660" y="9407"/>
                  <a:pt x="13679" y="9226"/>
                  <a:pt x="13703" y="9049"/>
                </a:cubicBezTo>
                <a:cubicBezTo>
                  <a:pt x="13758" y="8636"/>
                  <a:pt x="13758" y="8389"/>
                  <a:pt x="13700" y="7964"/>
                </a:cubicBezTo>
                <a:cubicBezTo>
                  <a:pt x="13658" y="7657"/>
                  <a:pt x="13657" y="7613"/>
                  <a:pt x="13684" y="7539"/>
                </a:cubicBezTo>
                <a:cubicBezTo>
                  <a:pt x="13709" y="7472"/>
                  <a:pt x="13733" y="7449"/>
                  <a:pt x="13802" y="7425"/>
                </a:cubicBezTo>
                <a:lnTo>
                  <a:pt x="13888" y="7395"/>
                </a:lnTo>
                <a:lnTo>
                  <a:pt x="15384" y="7978"/>
                </a:lnTo>
                <a:cubicBezTo>
                  <a:pt x="16207" y="8298"/>
                  <a:pt x="16890" y="8570"/>
                  <a:pt x="16901" y="8581"/>
                </a:cubicBezTo>
                <a:cubicBezTo>
                  <a:pt x="16914" y="8594"/>
                  <a:pt x="16911" y="8612"/>
                  <a:pt x="16894" y="8629"/>
                </a:cubicBezTo>
                <a:cubicBezTo>
                  <a:pt x="16874" y="8650"/>
                  <a:pt x="16674" y="8656"/>
                  <a:pt x="16044" y="8656"/>
                </a:cubicBezTo>
                <a:cubicBezTo>
                  <a:pt x="15193" y="8656"/>
                  <a:pt x="15109" y="8664"/>
                  <a:pt x="15012" y="8750"/>
                </a:cubicBezTo>
                <a:cubicBezTo>
                  <a:pt x="14991" y="8768"/>
                  <a:pt x="14974" y="8813"/>
                  <a:pt x="14974" y="8851"/>
                </a:cubicBezTo>
                <a:cubicBezTo>
                  <a:pt x="14973" y="9120"/>
                  <a:pt x="14806" y="9286"/>
                  <a:pt x="14308" y="9515"/>
                </a:cubicBezTo>
                <a:cubicBezTo>
                  <a:pt x="14172" y="9578"/>
                  <a:pt x="14030" y="9653"/>
                  <a:pt x="13991" y="9683"/>
                </a:cubicBezTo>
                <a:cubicBezTo>
                  <a:pt x="13913" y="9743"/>
                  <a:pt x="13868" y="9749"/>
                  <a:pt x="13789" y="9709"/>
                </a:cubicBezTo>
                <a:close/>
                <a:moveTo>
                  <a:pt x="13458" y="6875"/>
                </a:moveTo>
                <a:cubicBezTo>
                  <a:pt x="13391" y="6822"/>
                  <a:pt x="13308" y="6662"/>
                  <a:pt x="13188" y="6358"/>
                </a:cubicBezTo>
                <a:cubicBezTo>
                  <a:pt x="13027" y="5948"/>
                  <a:pt x="12955" y="5820"/>
                  <a:pt x="12686" y="5461"/>
                </a:cubicBezTo>
                <a:cubicBezTo>
                  <a:pt x="12422" y="5108"/>
                  <a:pt x="12396" y="5026"/>
                  <a:pt x="12510" y="4911"/>
                </a:cubicBezTo>
                <a:lnTo>
                  <a:pt x="12573" y="4847"/>
                </a:lnTo>
                <a:lnTo>
                  <a:pt x="14166" y="4607"/>
                </a:lnTo>
                <a:cubicBezTo>
                  <a:pt x="15273" y="4441"/>
                  <a:pt x="15766" y="4375"/>
                  <a:pt x="15781" y="4391"/>
                </a:cubicBezTo>
                <a:cubicBezTo>
                  <a:pt x="15819" y="4430"/>
                  <a:pt x="15665" y="4543"/>
                  <a:pt x="15320" y="4727"/>
                </a:cubicBezTo>
                <a:cubicBezTo>
                  <a:pt x="14507" y="5162"/>
                  <a:pt x="14274" y="5310"/>
                  <a:pt x="14210" y="5435"/>
                </a:cubicBezTo>
                <a:cubicBezTo>
                  <a:pt x="14178" y="5497"/>
                  <a:pt x="14179" y="5509"/>
                  <a:pt x="14218" y="5605"/>
                </a:cubicBezTo>
                <a:cubicBezTo>
                  <a:pt x="14282" y="5765"/>
                  <a:pt x="14287" y="5812"/>
                  <a:pt x="14251" y="5951"/>
                </a:cubicBezTo>
                <a:cubicBezTo>
                  <a:pt x="14212" y="6104"/>
                  <a:pt x="14155" y="6206"/>
                  <a:pt x="13956" y="6484"/>
                </a:cubicBezTo>
                <a:cubicBezTo>
                  <a:pt x="13874" y="6598"/>
                  <a:pt x="13784" y="6737"/>
                  <a:pt x="13756" y="6792"/>
                </a:cubicBezTo>
                <a:cubicBezTo>
                  <a:pt x="13687" y="6929"/>
                  <a:pt x="13567" y="6962"/>
                  <a:pt x="13458" y="6875"/>
                </a:cubicBezTo>
                <a:close/>
                <a:moveTo>
                  <a:pt x="3235" y="6795"/>
                </a:moveTo>
                <a:cubicBezTo>
                  <a:pt x="3180" y="6767"/>
                  <a:pt x="2899" y="6425"/>
                  <a:pt x="2175" y="5502"/>
                </a:cubicBezTo>
                <a:cubicBezTo>
                  <a:pt x="1633" y="4811"/>
                  <a:pt x="1192" y="4232"/>
                  <a:pt x="1195" y="4214"/>
                </a:cubicBezTo>
                <a:cubicBezTo>
                  <a:pt x="1208" y="4132"/>
                  <a:pt x="1384" y="4218"/>
                  <a:pt x="1913" y="4566"/>
                </a:cubicBezTo>
                <a:cubicBezTo>
                  <a:pt x="2389" y="4879"/>
                  <a:pt x="2709" y="5043"/>
                  <a:pt x="2845" y="5043"/>
                </a:cubicBezTo>
                <a:cubicBezTo>
                  <a:pt x="2942" y="5043"/>
                  <a:pt x="2953" y="5038"/>
                  <a:pt x="3005" y="4957"/>
                </a:cubicBezTo>
                <a:cubicBezTo>
                  <a:pt x="3077" y="4848"/>
                  <a:pt x="3214" y="4766"/>
                  <a:pt x="3377" y="4735"/>
                </a:cubicBezTo>
                <a:cubicBezTo>
                  <a:pt x="3477" y="4717"/>
                  <a:pt x="3579" y="4719"/>
                  <a:pt x="3856" y="4749"/>
                </a:cubicBezTo>
                <a:cubicBezTo>
                  <a:pt x="4049" y="4770"/>
                  <a:pt x="4240" y="4781"/>
                  <a:pt x="4279" y="4775"/>
                </a:cubicBezTo>
                <a:cubicBezTo>
                  <a:pt x="4332" y="4766"/>
                  <a:pt x="4362" y="4774"/>
                  <a:pt x="4397" y="4807"/>
                </a:cubicBezTo>
                <a:cubicBezTo>
                  <a:pt x="4535" y="4937"/>
                  <a:pt x="4488" y="5082"/>
                  <a:pt x="4182" y="5469"/>
                </a:cubicBezTo>
                <a:cubicBezTo>
                  <a:pt x="3909" y="5815"/>
                  <a:pt x="3801" y="5996"/>
                  <a:pt x="3666" y="6342"/>
                </a:cubicBezTo>
                <a:cubicBezTo>
                  <a:pt x="3554" y="6626"/>
                  <a:pt x="3477" y="6764"/>
                  <a:pt x="3408" y="6800"/>
                </a:cubicBezTo>
                <a:cubicBezTo>
                  <a:pt x="3329" y="6842"/>
                  <a:pt x="3326" y="6841"/>
                  <a:pt x="3235" y="6795"/>
                </a:cubicBezTo>
                <a:close/>
                <a:moveTo>
                  <a:pt x="11861" y="4494"/>
                </a:moveTo>
                <a:cubicBezTo>
                  <a:pt x="11814" y="4468"/>
                  <a:pt x="11652" y="4351"/>
                  <a:pt x="11502" y="4232"/>
                </a:cubicBezTo>
                <a:cubicBezTo>
                  <a:pt x="11176" y="3974"/>
                  <a:pt x="11055" y="3898"/>
                  <a:pt x="10778" y="3777"/>
                </a:cubicBezTo>
                <a:cubicBezTo>
                  <a:pt x="10238" y="3541"/>
                  <a:pt x="10192" y="3511"/>
                  <a:pt x="10192" y="3392"/>
                </a:cubicBezTo>
                <a:cubicBezTo>
                  <a:pt x="10192" y="3353"/>
                  <a:pt x="10203" y="3298"/>
                  <a:pt x="10216" y="3271"/>
                </a:cubicBezTo>
                <a:cubicBezTo>
                  <a:pt x="10234" y="3230"/>
                  <a:pt x="12697" y="1230"/>
                  <a:pt x="12759" y="1205"/>
                </a:cubicBezTo>
                <a:cubicBezTo>
                  <a:pt x="12769" y="1201"/>
                  <a:pt x="12783" y="1213"/>
                  <a:pt x="12790" y="1231"/>
                </a:cubicBezTo>
                <a:cubicBezTo>
                  <a:pt x="12811" y="1286"/>
                  <a:pt x="12711" y="1476"/>
                  <a:pt x="12410" y="1957"/>
                </a:cubicBezTo>
                <a:cubicBezTo>
                  <a:pt x="12086" y="2473"/>
                  <a:pt x="11956" y="2729"/>
                  <a:pt x="11942" y="2878"/>
                </a:cubicBezTo>
                <a:cubicBezTo>
                  <a:pt x="11933" y="2979"/>
                  <a:pt x="11934" y="2982"/>
                  <a:pt x="12045" y="3077"/>
                </a:cubicBezTo>
                <a:cubicBezTo>
                  <a:pt x="12249" y="3251"/>
                  <a:pt x="12284" y="3420"/>
                  <a:pt x="12230" y="3950"/>
                </a:cubicBezTo>
                <a:cubicBezTo>
                  <a:pt x="12210" y="4135"/>
                  <a:pt x="12200" y="4317"/>
                  <a:pt x="12208" y="4356"/>
                </a:cubicBezTo>
                <a:cubicBezTo>
                  <a:pt x="12219" y="4415"/>
                  <a:pt x="12210" y="4434"/>
                  <a:pt x="12152" y="4483"/>
                </a:cubicBezTo>
                <a:cubicBezTo>
                  <a:pt x="12070" y="4554"/>
                  <a:pt x="11981" y="4557"/>
                  <a:pt x="11861" y="4494"/>
                </a:cubicBezTo>
                <a:close/>
                <a:moveTo>
                  <a:pt x="4852" y="4470"/>
                </a:moveTo>
                <a:cubicBezTo>
                  <a:pt x="4732" y="4407"/>
                  <a:pt x="4734" y="4417"/>
                  <a:pt x="4497" y="2795"/>
                </a:cubicBezTo>
                <a:cubicBezTo>
                  <a:pt x="4237" y="1011"/>
                  <a:pt x="4248" y="1103"/>
                  <a:pt x="4289" y="1103"/>
                </a:cubicBezTo>
                <a:cubicBezTo>
                  <a:pt x="4345" y="1103"/>
                  <a:pt x="4470" y="1299"/>
                  <a:pt x="4700" y="1751"/>
                </a:cubicBezTo>
                <a:cubicBezTo>
                  <a:pt x="5075" y="2483"/>
                  <a:pt x="5231" y="2707"/>
                  <a:pt x="5369" y="2707"/>
                </a:cubicBezTo>
                <a:cubicBezTo>
                  <a:pt x="5405" y="2707"/>
                  <a:pt x="5456" y="2696"/>
                  <a:pt x="5481" y="2682"/>
                </a:cubicBezTo>
                <a:cubicBezTo>
                  <a:pt x="5616" y="2609"/>
                  <a:pt x="5804" y="2622"/>
                  <a:pt x="5992" y="2719"/>
                </a:cubicBezTo>
                <a:cubicBezTo>
                  <a:pt x="6045" y="2746"/>
                  <a:pt x="6191" y="2844"/>
                  <a:pt x="6315" y="2937"/>
                </a:cubicBezTo>
                <a:cubicBezTo>
                  <a:pt x="6439" y="3029"/>
                  <a:pt x="6586" y="3128"/>
                  <a:pt x="6641" y="3156"/>
                </a:cubicBezTo>
                <a:cubicBezTo>
                  <a:pt x="6748" y="3211"/>
                  <a:pt x="6767" y="3241"/>
                  <a:pt x="6767" y="3346"/>
                </a:cubicBezTo>
                <a:cubicBezTo>
                  <a:pt x="6767" y="3462"/>
                  <a:pt x="6642" y="3557"/>
                  <a:pt x="6312" y="3690"/>
                </a:cubicBezTo>
                <a:cubicBezTo>
                  <a:pt x="5828" y="3885"/>
                  <a:pt x="5660" y="3981"/>
                  <a:pt x="5292" y="4269"/>
                </a:cubicBezTo>
                <a:cubicBezTo>
                  <a:pt x="5039" y="4467"/>
                  <a:pt x="4937" y="4514"/>
                  <a:pt x="4852" y="4470"/>
                </a:cubicBezTo>
                <a:close/>
                <a:moveTo>
                  <a:pt x="7369" y="3233"/>
                </a:moveTo>
                <a:cubicBezTo>
                  <a:pt x="7330" y="3193"/>
                  <a:pt x="7306" y="3146"/>
                  <a:pt x="7305" y="3107"/>
                </a:cubicBezTo>
                <a:cubicBezTo>
                  <a:pt x="7304" y="3020"/>
                  <a:pt x="8451" y="0"/>
                  <a:pt x="8486" y="0"/>
                </a:cubicBezTo>
                <a:cubicBezTo>
                  <a:pt x="8548" y="0"/>
                  <a:pt x="8557" y="125"/>
                  <a:pt x="8551" y="905"/>
                </a:cubicBezTo>
                <a:cubicBezTo>
                  <a:pt x="8546" y="1516"/>
                  <a:pt x="8551" y="1714"/>
                  <a:pt x="8573" y="1790"/>
                </a:cubicBezTo>
                <a:cubicBezTo>
                  <a:pt x="8609" y="1912"/>
                  <a:pt x="8654" y="1965"/>
                  <a:pt x="8721" y="1965"/>
                </a:cubicBezTo>
                <a:cubicBezTo>
                  <a:pt x="8831" y="1965"/>
                  <a:pt x="8966" y="2017"/>
                  <a:pt x="9052" y="2092"/>
                </a:cubicBezTo>
                <a:cubicBezTo>
                  <a:pt x="9171" y="2194"/>
                  <a:pt x="9256" y="2333"/>
                  <a:pt x="9402" y="2659"/>
                </a:cubicBezTo>
                <a:cubicBezTo>
                  <a:pt x="9468" y="2806"/>
                  <a:pt x="9542" y="2952"/>
                  <a:pt x="9566" y="2984"/>
                </a:cubicBezTo>
                <a:cubicBezTo>
                  <a:pt x="9617" y="3049"/>
                  <a:pt x="9621" y="3096"/>
                  <a:pt x="9585" y="3177"/>
                </a:cubicBezTo>
                <a:cubicBezTo>
                  <a:pt x="9526" y="3308"/>
                  <a:pt x="9376" y="3323"/>
                  <a:pt x="8846" y="3253"/>
                </a:cubicBezTo>
                <a:cubicBezTo>
                  <a:pt x="8441" y="3199"/>
                  <a:pt x="8317" y="3199"/>
                  <a:pt x="7942" y="3253"/>
                </a:cubicBezTo>
                <a:cubicBezTo>
                  <a:pt x="7517" y="3315"/>
                  <a:pt x="7447" y="3312"/>
                  <a:pt x="7369" y="3233"/>
                </a:cubicBezTo>
                <a:close/>
              </a:path>
            </a:pathLst>
          </a:custGeom>
          <a:solidFill>
            <a:srgbClr val="F9BF2C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Meio-quadro 12">
            <a:extLst>
              <a:ext uri="{FF2B5EF4-FFF2-40B4-BE49-F238E27FC236}">
                <a16:creationId xmlns:a16="http://schemas.microsoft.com/office/drawing/2014/main" xmlns="" id="{06C1177B-99F0-43B4-B9BC-8A71EC698904}"/>
              </a:ext>
            </a:extLst>
          </p:cNvPr>
          <p:cNvSpPr/>
          <p:nvPr/>
        </p:nvSpPr>
        <p:spPr>
          <a:xfrm>
            <a:off x="0" y="0"/>
            <a:ext cx="3431704" cy="2636912"/>
          </a:xfrm>
          <a:prstGeom prst="halfFrame">
            <a:avLst>
              <a:gd name="adj1" fmla="val 10508"/>
              <a:gd name="adj2" fmla="val 4482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22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7368" y="2114605"/>
            <a:ext cx="10153128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As regras de comercialização envolvem </a:t>
            </a:r>
            <a:r>
              <a:rPr lang="pt-BR" altLang="pt-BR" sz="2600" b="1" i="1" dirty="0">
                <a:solidFill>
                  <a:srgbClr val="C00000"/>
                </a:solidFill>
              </a:rPr>
              <a:t>risco muito elevado </a:t>
            </a:r>
            <a:r>
              <a:rPr lang="pt-BR" altLang="pt-BR" sz="2600" dirty="0"/>
              <a:t>no Mercado de Curto Prazo (MCP da CCEE).</a:t>
            </a:r>
          </a:p>
          <a:p>
            <a:pPr marL="514350" lvl="0" indent="-51435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A CCEE tem um </a:t>
            </a:r>
            <a:r>
              <a:rPr lang="pt-BR" altLang="pt-BR" sz="2600" b="1" i="1" dirty="0">
                <a:solidFill>
                  <a:srgbClr val="C00000"/>
                </a:solidFill>
              </a:rPr>
              <a:t>sistema de pagamentos e garantias frágil</a:t>
            </a:r>
            <a:r>
              <a:rPr lang="pt-BR" altLang="pt-BR" sz="2600" dirty="0"/>
              <a:t>:</a:t>
            </a:r>
          </a:p>
          <a:p>
            <a:pPr marL="971550" lvl="1" indent="-51435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dirty="0"/>
              <a:t>Agentes podem abrir posições sem apresentar garantias;</a:t>
            </a:r>
          </a:p>
          <a:p>
            <a:pPr marL="971550" lvl="1" indent="-51435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dirty="0"/>
              <a:t>Com isso podem ser gerados débitos no MCP sem garantia.</a:t>
            </a:r>
          </a:p>
          <a:p>
            <a:pPr marL="514350" indent="-51435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É surpreendente que exista no Brasil um mercado relevante, o mercado de energia, financeiramente tão frágil. Afinal estamos em um país que conta com mercados organizados que estão entre os mais robustos e bem regulados do mundo...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327403" y="697315"/>
            <a:ext cx="6118260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Diagnóstico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286780" y="329659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2050" name="Picture 2" descr="Resultado de imagem para analytics icon vector">
            <a:extLst>
              <a:ext uri="{FF2B5EF4-FFF2-40B4-BE49-F238E27FC236}">
                <a16:creationId xmlns:a16="http://schemas.microsoft.com/office/drawing/2014/main" xmlns="" id="{BB82498F-D473-445E-B901-41D54F71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03" y="338395"/>
            <a:ext cx="2755333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io-quadro 15">
            <a:extLst>
              <a:ext uri="{FF2B5EF4-FFF2-40B4-BE49-F238E27FC236}">
                <a16:creationId xmlns:a16="http://schemas.microsoft.com/office/drawing/2014/main" xmlns="" id="{6B26FA96-9AE6-404C-AB46-19B6E370407A}"/>
              </a:ext>
            </a:extLst>
          </p:cNvPr>
          <p:cNvSpPr/>
          <p:nvPr/>
        </p:nvSpPr>
        <p:spPr>
          <a:xfrm>
            <a:off x="0" y="-13954"/>
            <a:ext cx="3460691" cy="622803"/>
          </a:xfrm>
          <a:prstGeom prst="halfFrame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04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221539" y="676067"/>
            <a:ext cx="6118260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Diagnóstico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180916" y="30841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2050" name="Picture 2" descr="Resultado de imagem para analytics icon vector">
            <a:extLst>
              <a:ext uri="{FF2B5EF4-FFF2-40B4-BE49-F238E27FC236}">
                <a16:creationId xmlns:a16="http://schemas.microsoft.com/office/drawing/2014/main" xmlns="" id="{BB82498F-D473-445E-B901-41D54F71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03" y="338395"/>
            <a:ext cx="2755333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BC86017-1CF6-4885-9E9B-A66BC56C6224}"/>
              </a:ext>
            </a:extLst>
          </p:cNvPr>
          <p:cNvSpPr/>
          <p:nvPr/>
        </p:nvSpPr>
        <p:spPr>
          <a:xfrm>
            <a:off x="255518" y="1878201"/>
            <a:ext cx="1088981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 startAt="4"/>
            </a:pPr>
            <a:r>
              <a:rPr lang="pt-BR" altLang="pt-BR" sz="2600" dirty="0"/>
              <a:t>Crescimento do mercado livre requer infraestrutura mais avançada:</a:t>
            </a:r>
          </a:p>
          <a:p>
            <a:pPr marL="914400" lvl="1" indent="-457200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dirty="0"/>
              <a:t>Oferta de </a:t>
            </a:r>
            <a:r>
              <a:rPr lang="pt-BR" altLang="pt-BR" sz="2600" b="1" i="1" dirty="0">
                <a:solidFill>
                  <a:srgbClr val="C00000"/>
                </a:solidFill>
              </a:rPr>
              <a:t>produtos padronizados</a:t>
            </a:r>
            <a:r>
              <a:rPr lang="pt-BR" altLang="pt-BR" sz="2600" dirty="0"/>
              <a:t> e </a:t>
            </a:r>
            <a:r>
              <a:rPr lang="pt-BR" altLang="pt-BR" sz="2600" b="1" i="1" dirty="0">
                <a:solidFill>
                  <a:srgbClr val="C00000"/>
                </a:solidFill>
              </a:rPr>
              <a:t>liquidez</a:t>
            </a:r>
            <a:r>
              <a:rPr lang="pt-BR" altLang="pt-BR" sz="2600" dirty="0">
                <a:solidFill>
                  <a:srgbClr val="C00000"/>
                </a:solidFill>
              </a:rPr>
              <a:t> </a:t>
            </a:r>
            <a:r>
              <a:rPr lang="pt-BR" altLang="pt-BR" sz="2600" dirty="0"/>
              <a:t>para abrir e fechar posições sem preocupação de </a:t>
            </a:r>
            <a:r>
              <a:rPr lang="pt-BR" altLang="pt-BR" sz="2600" b="1" i="1" dirty="0">
                <a:solidFill>
                  <a:srgbClr val="C00000"/>
                </a:solidFill>
              </a:rPr>
              <a:t>risco de crédito </a:t>
            </a:r>
            <a:r>
              <a:rPr lang="pt-BR" altLang="pt-BR" sz="2600" dirty="0"/>
              <a:t>são importantes   para um mercado realmente liberalizado;</a:t>
            </a:r>
          </a:p>
          <a:p>
            <a:pPr marL="914400" lvl="1" indent="-457200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b="1" i="1" dirty="0">
                <a:solidFill>
                  <a:srgbClr val="C00000"/>
                </a:solidFill>
              </a:rPr>
              <a:t>Subordinação dos contratos </a:t>
            </a:r>
            <a:r>
              <a:rPr lang="pt-BR" altLang="pt-BR" sz="2600" dirty="0"/>
              <a:t>do mercado livre à situação da contraparte na CCEE pode perturbar o mercado – contratos podem ser suspensos ou cancelados caso a contraparte tenha problemas com garantias na CCEE;</a:t>
            </a:r>
          </a:p>
          <a:p>
            <a:pPr marL="914400" lvl="1" indent="-457200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dirty="0"/>
              <a:t>Solidez dos recebíveis é requisito básico para que o mercado desregulado possa financiar a </a:t>
            </a:r>
            <a:r>
              <a:rPr lang="pt-BR" altLang="pt-BR" sz="2600" b="1" i="1" dirty="0">
                <a:solidFill>
                  <a:srgbClr val="C00000"/>
                </a:solidFill>
              </a:rPr>
              <a:t>expansão da geração</a:t>
            </a:r>
            <a:r>
              <a:rPr lang="pt-BR" altLang="pt-BR" sz="2600" dirty="0"/>
              <a:t>...</a:t>
            </a:r>
          </a:p>
        </p:txBody>
      </p:sp>
      <p:sp>
        <p:nvSpPr>
          <p:cNvPr id="2" name="Meio-quadro 1">
            <a:extLst>
              <a:ext uri="{FF2B5EF4-FFF2-40B4-BE49-F238E27FC236}">
                <a16:creationId xmlns:a16="http://schemas.microsoft.com/office/drawing/2014/main" xmlns="" id="{90A3841B-8F2D-4256-9769-982E384748B6}"/>
              </a:ext>
            </a:extLst>
          </p:cNvPr>
          <p:cNvSpPr/>
          <p:nvPr/>
        </p:nvSpPr>
        <p:spPr>
          <a:xfrm>
            <a:off x="-28987" y="-7965"/>
            <a:ext cx="2164547" cy="771206"/>
          </a:xfrm>
          <a:prstGeom prst="halfFrame">
            <a:avLst>
              <a:gd name="adj1" fmla="val 33333"/>
              <a:gd name="adj2" fmla="val 21476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589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221539" y="676067"/>
            <a:ext cx="6118260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Diagnóstico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180916" y="30841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2050" name="Picture 2" descr="Resultado de imagem para analytics icon vector">
            <a:extLst>
              <a:ext uri="{FF2B5EF4-FFF2-40B4-BE49-F238E27FC236}">
                <a16:creationId xmlns:a16="http://schemas.microsoft.com/office/drawing/2014/main" xmlns="" id="{BB82498F-D473-445E-B901-41D54F71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03" y="338395"/>
            <a:ext cx="2755333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io-quadro 1">
            <a:extLst>
              <a:ext uri="{FF2B5EF4-FFF2-40B4-BE49-F238E27FC236}">
                <a16:creationId xmlns:a16="http://schemas.microsoft.com/office/drawing/2014/main" xmlns="" id="{90A3841B-8F2D-4256-9769-982E384748B6}"/>
              </a:ext>
            </a:extLst>
          </p:cNvPr>
          <p:cNvSpPr/>
          <p:nvPr/>
        </p:nvSpPr>
        <p:spPr>
          <a:xfrm>
            <a:off x="0" y="-1"/>
            <a:ext cx="748923" cy="7097798"/>
          </a:xfrm>
          <a:prstGeom prst="halfFrame">
            <a:avLst>
              <a:gd name="adj1" fmla="val 33333"/>
              <a:gd name="adj2" fmla="val 17054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F4CB37A-7A3E-49F3-B7BD-DAC622805707}"/>
              </a:ext>
            </a:extLst>
          </p:cNvPr>
          <p:cNvSpPr/>
          <p:nvPr/>
        </p:nvSpPr>
        <p:spPr>
          <a:xfrm>
            <a:off x="345474" y="2001644"/>
            <a:ext cx="1021502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 startAt="5"/>
            </a:pPr>
            <a:r>
              <a:rPr lang="pt-BR" altLang="pt-BR" sz="2600" dirty="0"/>
              <a:t>Gestão e alocação de risco: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b="1" i="1" dirty="0">
                <a:solidFill>
                  <a:srgbClr val="C00000"/>
                </a:solidFill>
              </a:rPr>
              <a:t>Risco não é avaliado </a:t>
            </a:r>
            <a:r>
              <a:rPr lang="pt-BR" altLang="pt-BR" sz="2600" dirty="0"/>
              <a:t>para tomada de decisões de contratação centralizada ou para desenho de regras de comercialização;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dirty="0"/>
              <a:t>Risco tem sido bancado em parte pelos </a:t>
            </a:r>
            <a:r>
              <a:rPr lang="pt-BR" altLang="pt-BR" sz="2600" b="1" i="1" dirty="0">
                <a:solidFill>
                  <a:srgbClr val="C00000"/>
                </a:solidFill>
              </a:rPr>
              <a:t>agentes</a:t>
            </a:r>
            <a:r>
              <a:rPr lang="pt-BR" altLang="pt-BR" sz="2600" dirty="0"/>
              <a:t>, em parte pelo </a:t>
            </a:r>
            <a:r>
              <a:rPr lang="pt-BR" altLang="pt-BR" sz="2600" b="1" i="1" dirty="0">
                <a:solidFill>
                  <a:srgbClr val="C00000"/>
                </a:solidFill>
              </a:rPr>
              <a:t>consumidor regulado </a:t>
            </a:r>
            <a:r>
              <a:rPr lang="pt-BR" altLang="pt-BR" sz="2600" dirty="0"/>
              <a:t>e em parte pelo </a:t>
            </a:r>
            <a:r>
              <a:rPr lang="pt-BR" altLang="pt-BR" sz="2600" b="1" i="1" dirty="0">
                <a:solidFill>
                  <a:srgbClr val="C00000"/>
                </a:solidFill>
              </a:rPr>
              <a:t>contribuinte</a:t>
            </a:r>
            <a:r>
              <a:rPr lang="pt-BR" altLang="pt-BR" sz="2600" dirty="0">
                <a:solidFill>
                  <a:srgbClr val="C00000"/>
                </a:solidFill>
              </a:rPr>
              <a:t>          </a:t>
            </a:r>
            <a:r>
              <a:rPr lang="pt-BR" altLang="pt-BR" sz="2600" dirty="0"/>
              <a:t>(União e Tesouro);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dirty="0"/>
              <a:t>Em um mercado liberalizado é importante que o riscos sejam </a:t>
            </a:r>
            <a:r>
              <a:rPr lang="pt-BR" altLang="pt-BR" sz="2600" b="1" i="1" dirty="0">
                <a:solidFill>
                  <a:srgbClr val="C00000"/>
                </a:solidFill>
              </a:rPr>
              <a:t>precificados</a:t>
            </a:r>
            <a:r>
              <a:rPr lang="pt-BR" altLang="pt-BR" sz="2600" dirty="0">
                <a:solidFill>
                  <a:srgbClr val="C00000"/>
                </a:solidFill>
              </a:rPr>
              <a:t> </a:t>
            </a:r>
            <a:r>
              <a:rPr lang="pt-BR" altLang="pt-BR" sz="2600" dirty="0"/>
              <a:t>de forma explícita e bancados basicamente por </a:t>
            </a:r>
            <a:r>
              <a:rPr lang="pt-BR" altLang="pt-BR" sz="2600" b="1" i="1" dirty="0">
                <a:solidFill>
                  <a:srgbClr val="C00000"/>
                </a:solidFill>
              </a:rPr>
              <a:t>agentes privados</a:t>
            </a:r>
            <a:r>
              <a:rPr lang="pt-BR" altLang="pt-BR" sz="2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699345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072238" y="331109"/>
            <a:ext cx="8885367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Abordagem do projeto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31616" y="-3654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D784672-650A-440C-988C-65BD32F36BA7}"/>
              </a:ext>
            </a:extLst>
          </p:cNvPr>
          <p:cNvSpPr/>
          <p:nvPr/>
        </p:nvSpPr>
        <p:spPr>
          <a:xfrm>
            <a:off x="231905" y="1357539"/>
            <a:ext cx="1024174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A contribuição do </a:t>
            </a:r>
            <a:r>
              <a:rPr lang="pt-BR" altLang="pt-BR" sz="2600" kern="0" dirty="0" err="1">
                <a:solidFill>
                  <a:srgbClr val="000000"/>
                </a:solidFill>
                <a:latin typeface="Book Antiqua"/>
              </a:rPr>
              <a:t>Gesel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 à Consulta Pública 33, do MME, defendeu a criação de uma bolsa de energia e de uma clearing acoplada à CCEE e elaborou uma </a:t>
            </a:r>
            <a:r>
              <a:rPr lang="pt-BR" altLang="pt-BR" sz="2600" b="1" i="1" kern="0" dirty="0">
                <a:solidFill>
                  <a:srgbClr val="C00000"/>
                </a:solidFill>
                <a:latin typeface="Book Antiqua"/>
              </a:rPr>
              <a:t>primeira proposta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para a necessária adaptação do modelo de comercialização.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Este texto (TDSE 77) está no site do projeto: </a:t>
            </a:r>
            <a:r>
              <a:rPr lang="pt-BR" altLang="pt-BR" sz="2600" u="sng" kern="0" dirty="0">
                <a:solidFill>
                  <a:srgbClr val="005D82"/>
                </a:solidFill>
                <a:latin typeface="Book Antiqua"/>
              </a:rPr>
              <a:t>projetobolsadeenergia.com.br.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A proposta foi apresentada a diversos agentes, associações e a todo o marco institucional do setor elétrico, tendo sido muito bem recebida.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Este projeto de P&amp;D procura aprofundar os estudos para a criação de uma bolsa de energia, sem precisar se ater às propostas do TDSE 77...</a:t>
            </a:r>
          </a:p>
        </p:txBody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xmlns="" id="{2EA01ED9-B1EB-4935-BEC4-2DCE7FB3666A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1002531" y="5805264"/>
            <a:ext cx="544278" cy="1052897"/>
          </a:xfrm>
          <a:custGeom>
            <a:avLst/>
            <a:gdLst>
              <a:gd name="T0" fmla="*/ 1908 w 15783"/>
              <a:gd name="T1" fmla="*/ 25767 h 27084"/>
              <a:gd name="T2" fmla="*/ 1082 w 15783"/>
              <a:gd name="T3" fmla="*/ 20851 h 27084"/>
              <a:gd name="T4" fmla="*/ 4961 w 15783"/>
              <a:gd name="T5" fmla="*/ 20800 h 27084"/>
              <a:gd name="T6" fmla="*/ 7139 w 15783"/>
              <a:gd name="T7" fmla="*/ 24189 h 27084"/>
              <a:gd name="T8" fmla="*/ 6899 w 15783"/>
              <a:gd name="T9" fmla="*/ 20066 h 27084"/>
              <a:gd name="T10" fmla="*/ 6648 w 15783"/>
              <a:gd name="T11" fmla="*/ 19573 h 27084"/>
              <a:gd name="T12" fmla="*/ 6145 w 15783"/>
              <a:gd name="T13" fmla="*/ 18260 h 27084"/>
              <a:gd name="T14" fmla="*/ 6339 w 15783"/>
              <a:gd name="T15" fmla="*/ 17020 h 27084"/>
              <a:gd name="T16" fmla="*/ 9450 w 15783"/>
              <a:gd name="T17" fmla="*/ 17020 h 27084"/>
              <a:gd name="T18" fmla="*/ 9652 w 15783"/>
              <a:gd name="T19" fmla="*/ 18235 h 27084"/>
              <a:gd name="T20" fmla="*/ 9125 w 15783"/>
              <a:gd name="T21" fmla="*/ 19573 h 27084"/>
              <a:gd name="T22" fmla="*/ 8925 w 15783"/>
              <a:gd name="T23" fmla="*/ 19777 h 27084"/>
              <a:gd name="T24" fmla="*/ 9043 w 15783"/>
              <a:gd name="T25" fmla="*/ 24970 h 27084"/>
              <a:gd name="T26" fmla="*/ 7518 w 15783"/>
              <a:gd name="T27" fmla="*/ 26277 h 27084"/>
              <a:gd name="T28" fmla="*/ 5711 w 15783"/>
              <a:gd name="T29" fmla="*/ 25664 h 27084"/>
              <a:gd name="T30" fmla="*/ 3262 w 15783"/>
              <a:gd name="T31" fmla="*/ 22020 h 27084"/>
              <a:gd name="T32" fmla="*/ 2943 w 15783"/>
              <a:gd name="T33" fmla="*/ 22140 h 27084"/>
              <a:gd name="T34" fmla="*/ 4296 w 15783"/>
              <a:gd name="T35" fmla="*/ 26929 h 27084"/>
              <a:gd name="T36" fmla="*/ 3139 w 15783"/>
              <a:gd name="T37" fmla="*/ 27067 h 27084"/>
              <a:gd name="T38" fmla="*/ 2228 w 15783"/>
              <a:gd name="T39" fmla="*/ 26821 h 27084"/>
              <a:gd name="T40" fmla="*/ 3128 w 15783"/>
              <a:gd name="T41" fmla="*/ 15528 h 27084"/>
              <a:gd name="T42" fmla="*/ 3127 w 15783"/>
              <a:gd name="T43" fmla="*/ 13318 h 27084"/>
              <a:gd name="T44" fmla="*/ 3341 w 15783"/>
              <a:gd name="T45" fmla="*/ 13124 h 27084"/>
              <a:gd name="T46" fmla="*/ 12448 w 15783"/>
              <a:gd name="T47" fmla="*/ 13124 h 27084"/>
              <a:gd name="T48" fmla="*/ 12662 w 15783"/>
              <a:gd name="T49" fmla="*/ 13318 h 27084"/>
              <a:gd name="T50" fmla="*/ 12676 w 15783"/>
              <a:gd name="T51" fmla="*/ 15507 h 27084"/>
              <a:gd name="T52" fmla="*/ 12402 w 15783"/>
              <a:gd name="T53" fmla="*/ 15734 h 27084"/>
              <a:gd name="T54" fmla="*/ 3373 w 15783"/>
              <a:gd name="T55" fmla="*/ 15734 h 27084"/>
              <a:gd name="T56" fmla="*/ 488 w 15783"/>
              <a:gd name="T57" fmla="*/ 11876 h 27084"/>
              <a:gd name="T58" fmla="*/ 6 w 15783"/>
              <a:gd name="T59" fmla="*/ 9365 h 27084"/>
              <a:gd name="T60" fmla="*/ 7894 w 15783"/>
              <a:gd name="T61" fmla="*/ 7465 h 27084"/>
              <a:gd name="T62" fmla="*/ 15783 w 15783"/>
              <a:gd name="T63" fmla="*/ 9383 h 27084"/>
              <a:gd name="T64" fmla="*/ 15359 w 15783"/>
              <a:gd name="T65" fmla="*/ 11858 h 27084"/>
              <a:gd name="T66" fmla="*/ 488 w 15783"/>
              <a:gd name="T67" fmla="*/ 11876 h 27084"/>
              <a:gd name="T68" fmla="*/ 10308 w 15783"/>
              <a:gd name="T69" fmla="*/ 3147 h 27084"/>
              <a:gd name="T70" fmla="*/ 10486 w 15783"/>
              <a:gd name="T71" fmla="*/ 115 h 27084"/>
              <a:gd name="T72" fmla="*/ 12556 w 15783"/>
              <a:gd name="T73" fmla="*/ 115 h 27084"/>
              <a:gd name="T74" fmla="*/ 12734 w 15783"/>
              <a:gd name="T75" fmla="*/ 3161 h 27084"/>
              <a:gd name="T76" fmla="*/ 12530 w 15783"/>
              <a:gd name="T77" fmla="*/ 6195 h 27084"/>
              <a:gd name="T78" fmla="*/ 10502 w 15783"/>
              <a:gd name="T79" fmla="*/ 6188 h 27084"/>
              <a:gd name="T80" fmla="*/ 3054 w 15783"/>
              <a:gd name="T81" fmla="*/ 3077 h 27084"/>
              <a:gd name="T82" fmla="*/ 3233 w 15783"/>
              <a:gd name="T83" fmla="*/ 59 h 27084"/>
              <a:gd name="T84" fmla="*/ 5303 w 15783"/>
              <a:gd name="T85" fmla="*/ 59 h 27084"/>
              <a:gd name="T86" fmla="*/ 5481 w 15783"/>
              <a:gd name="T87" fmla="*/ 3091 h 27084"/>
              <a:gd name="T88" fmla="*/ 5277 w 15783"/>
              <a:gd name="T89" fmla="*/ 6111 h 27084"/>
              <a:gd name="T90" fmla="*/ 3249 w 15783"/>
              <a:gd name="T91" fmla="*/ 6103 h 2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83" h="27084">
                <a:moveTo>
                  <a:pt x="2228" y="26821"/>
                </a:moveTo>
                <a:cubicBezTo>
                  <a:pt x="2200" y="26676"/>
                  <a:pt x="2056" y="26202"/>
                  <a:pt x="1908" y="25767"/>
                </a:cubicBezTo>
                <a:cubicBezTo>
                  <a:pt x="1022" y="23168"/>
                  <a:pt x="902" y="22706"/>
                  <a:pt x="898" y="21873"/>
                </a:cubicBezTo>
                <a:cubicBezTo>
                  <a:pt x="895" y="21405"/>
                  <a:pt x="937" y="21175"/>
                  <a:pt x="1082" y="20851"/>
                </a:cubicBezTo>
                <a:cubicBezTo>
                  <a:pt x="1479" y="19962"/>
                  <a:pt x="2472" y="19618"/>
                  <a:pt x="3638" y="19965"/>
                </a:cubicBezTo>
                <a:cubicBezTo>
                  <a:pt x="4081" y="20097"/>
                  <a:pt x="4554" y="20396"/>
                  <a:pt x="4961" y="20800"/>
                </a:cubicBezTo>
                <a:cubicBezTo>
                  <a:pt x="5428" y="21265"/>
                  <a:pt x="5735" y="21733"/>
                  <a:pt x="6376" y="22959"/>
                </a:cubicBezTo>
                <a:cubicBezTo>
                  <a:pt x="6827" y="23819"/>
                  <a:pt x="7088" y="24241"/>
                  <a:pt x="7139" y="24189"/>
                </a:cubicBezTo>
                <a:cubicBezTo>
                  <a:pt x="7181" y="24147"/>
                  <a:pt x="7152" y="23083"/>
                  <a:pt x="7093" y="22479"/>
                </a:cubicBezTo>
                <a:cubicBezTo>
                  <a:pt x="6990" y="21424"/>
                  <a:pt x="6921" y="20562"/>
                  <a:pt x="6899" y="20066"/>
                </a:cubicBezTo>
                <a:lnTo>
                  <a:pt x="6878" y="19587"/>
                </a:lnTo>
                <a:lnTo>
                  <a:pt x="6648" y="19573"/>
                </a:lnTo>
                <a:cubicBezTo>
                  <a:pt x="6401" y="19557"/>
                  <a:pt x="6319" y="19519"/>
                  <a:pt x="6203" y="19364"/>
                </a:cubicBezTo>
                <a:cubicBezTo>
                  <a:pt x="6147" y="19289"/>
                  <a:pt x="6145" y="19252"/>
                  <a:pt x="6145" y="18260"/>
                </a:cubicBezTo>
                <a:cubicBezTo>
                  <a:pt x="6145" y="17268"/>
                  <a:pt x="6147" y="17232"/>
                  <a:pt x="6203" y="17156"/>
                </a:cubicBezTo>
                <a:cubicBezTo>
                  <a:pt x="6235" y="17113"/>
                  <a:pt x="6296" y="17052"/>
                  <a:pt x="6339" y="17020"/>
                </a:cubicBezTo>
                <a:cubicBezTo>
                  <a:pt x="6415" y="16963"/>
                  <a:pt x="6446" y="16962"/>
                  <a:pt x="7894" y="16962"/>
                </a:cubicBezTo>
                <a:cubicBezTo>
                  <a:pt x="9343" y="16962"/>
                  <a:pt x="9374" y="16963"/>
                  <a:pt x="9450" y="17020"/>
                </a:cubicBezTo>
                <a:cubicBezTo>
                  <a:pt x="9493" y="17052"/>
                  <a:pt x="9554" y="17113"/>
                  <a:pt x="9586" y="17156"/>
                </a:cubicBezTo>
                <a:cubicBezTo>
                  <a:pt x="9642" y="17231"/>
                  <a:pt x="9645" y="17275"/>
                  <a:pt x="9652" y="18235"/>
                </a:cubicBezTo>
                <a:cubicBezTo>
                  <a:pt x="9660" y="19216"/>
                  <a:pt x="9659" y="19239"/>
                  <a:pt x="9600" y="19345"/>
                </a:cubicBezTo>
                <a:cubicBezTo>
                  <a:pt x="9509" y="19505"/>
                  <a:pt x="9369" y="19573"/>
                  <a:pt x="9125" y="19573"/>
                </a:cubicBezTo>
                <a:lnTo>
                  <a:pt x="8925" y="19573"/>
                </a:lnTo>
                <a:lnTo>
                  <a:pt x="8925" y="19777"/>
                </a:lnTo>
                <a:cubicBezTo>
                  <a:pt x="8925" y="20074"/>
                  <a:pt x="8995" y="21007"/>
                  <a:pt x="9094" y="22042"/>
                </a:cubicBezTo>
                <a:cubicBezTo>
                  <a:pt x="9250" y="23669"/>
                  <a:pt x="9238" y="24391"/>
                  <a:pt x="9043" y="24970"/>
                </a:cubicBezTo>
                <a:cubicBezTo>
                  <a:pt x="8933" y="25296"/>
                  <a:pt x="8811" y="25497"/>
                  <a:pt x="8572" y="25740"/>
                </a:cubicBezTo>
                <a:cubicBezTo>
                  <a:pt x="8282" y="26034"/>
                  <a:pt x="7986" y="26186"/>
                  <a:pt x="7518" y="26277"/>
                </a:cubicBezTo>
                <a:cubicBezTo>
                  <a:pt x="7257" y="26328"/>
                  <a:pt x="7094" y="26328"/>
                  <a:pt x="6826" y="26277"/>
                </a:cubicBezTo>
                <a:cubicBezTo>
                  <a:pt x="6411" y="26198"/>
                  <a:pt x="6048" y="25998"/>
                  <a:pt x="5711" y="25664"/>
                </a:cubicBezTo>
                <a:cubicBezTo>
                  <a:pt x="5345" y="25301"/>
                  <a:pt x="5162" y="25018"/>
                  <a:pt x="4588" y="23927"/>
                </a:cubicBezTo>
                <a:cubicBezTo>
                  <a:pt x="3923" y="22660"/>
                  <a:pt x="3646" y="22262"/>
                  <a:pt x="3262" y="22020"/>
                </a:cubicBezTo>
                <a:cubicBezTo>
                  <a:pt x="3148" y="21949"/>
                  <a:pt x="2946" y="21872"/>
                  <a:pt x="2926" y="21893"/>
                </a:cubicBezTo>
                <a:cubicBezTo>
                  <a:pt x="2919" y="21900"/>
                  <a:pt x="2927" y="22011"/>
                  <a:pt x="2943" y="22140"/>
                </a:cubicBezTo>
                <a:cubicBezTo>
                  <a:pt x="3001" y="22599"/>
                  <a:pt x="3248" y="23434"/>
                  <a:pt x="3737" y="24822"/>
                </a:cubicBezTo>
                <a:cubicBezTo>
                  <a:pt x="4097" y="25846"/>
                  <a:pt x="4296" y="26592"/>
                  <a:pt x="4296" y="26929"/>
                </a:cubicBezTo>
                <a:cubicBezTo>
                  <a:pt x="4296" y="27017"/>
                  <a:pt x="4292" y="27019"/>
                  <a:pt x="4148" y="27034"/>
                </a:cubicBezTo>
                <a:cubicBezTo>
                  <a:pt x="4066" y="27043"/>
                  <a:pt x="3612" y="27057"/>
                  <a:pt x="3139" y="27067"/>
                </a:cubicBezTo>
                <a:lnTo>
                  <a:pt x="2278" y="27084"/>
                </a:lnTo>
                <a:lnTo>
                  <a:pt x="2228" y="26821"/>
                </a:lnTo>
                <a:close/>
                <a:moveTo>
                  <a:pt x="3280" y="15671"/>
                </a:moveTo>
                <a:cubicBezTo>
                  <a:pt x="3229" y="15636"/>
                  <a:pt x="3160" y="15571"/>
                  <a:pt x="3128" y="15528"/>
                </a:cubicBezTo>
                <a:cubicBezTo>
                  <a:pt x="3070" y="15450"/>
                  <a:pt x="3068" y="15419"/>
                  <a:pt x="3068" y="14422"/>
                </a:cubicBezTo>
                <a:cubicBezTo>
                  <a:pt x="3068" y="13430"/>
                  <a:pt x="3070" y="13393"/>
                  <a:pt x="3127" y="13318"/>
                </a:cubicBezTo>
                <a:cubicBezTo>
                  <a:pt x="3159" y="13275"/>
                  <a:pt x="3220" y="13214"/>
                  <a:pt x="3263" y="13182"/>
                </a:cubicBezTo>
                <a:lnTo>
                  <a:pt x="3341" y="13124"/>
                </a:lnTo>
                <a:lnTo>
                  <a:pt x="7894" y="13124"/>
                </a:lnTo>
                <a:lnTo>
                  <a:pt x="12448" y="13124"/>
                </a:lnTo>
                <a:lnTo>
                  <a:pt x="12526" y="13182"/>
                </a:lnTo>
                <a:cubicBezTo>
                  <a:pt x="12569" y="13214"/>
                  <a:pt x="12630" y="13275"/>
                  <a:pt x="12662" y="13318"/>
                </a:cubicBezTo>
                <a:cubicBezTo>
                  <a:pt x="12718" y="13393"/>
                  <a:pt x="12721" y="13437"/>
                  <a:pt x="12729" y="14397"/>
                </a:cubicBezTo>
                <a:cubicBezTo>
                  <a:pt x="12736" y="15378"/>
                  <a:pt x="12735" y="15401"/>
                  <a:pt x="12676" y="15507"/>
                </a:cubicBezTo>
                <a:cubicBezTo>
                  <a:pt x="12642" y="15566"/>
                  <a:pt x="12567" y="15642"/>
                  <a:pt x="12509" y="15675"/>
                </a:cubicBezTo>
                <a:lnTo>
                  <a:pt x="12402" y="15734"/>
                </a:lnTo>
                <a:lnTo>
                  <a:pt x="7888" y="15734"/>
                </a:lnTo>
                <a:lnTo>
                  <a:pt x="3373" y="15734"/>
                </a:lnTo>
                <a:lnTo>
                  <a:pt x="3280" y="15671"/>
                </a:lnTo>
                <a:close/>
                <a:moveTo>
                  <a:pt x="488" y="11876"/>
                </a:moveTo>
                <a:cubicBezTo>
                  <a:pt x="416" y="11850"/>
                  <a:pt x="305" y="11774"/>
                  <a:pt x="229" y="11698"/>
                </a:cubicBezTo>
                <a:cubicBezTo>
                  <a:pt x="0" y="11469"/>
                  <a:pt x="6" y="11540"/>
                  <a:pt x="6" y="9365"/>
                </a:cubicBezTo>
                <a:lnTo>
                  <a:pt x="6" y="7465"/>
                </a:lnTo>
                <a:lnTo>
                  <a:pt x="7894" y="7465"/>
                </a:lnTo>
                <a:lnTo>
                  <a:pt x="15783" y="7465"/>
                </a:lnTo>
                <a:lnTo>
                  <a:pt x="15783" y="9383"/>
                </a:lnTo>
                <a:cubicBezTo>
                  <a:pt x="15783" y="11230"/>
                  <a:pt x="15781" y="11307"/>
                  <a:pt x="15726" y="11452"/>
                </a:cubicBezTo>
                <a:cubicBezTo>
                  <a:pt x="15666" y="11612"/>
                  <a:pt x="15523" y="11771"/>
                  <a:pt x="15359" y="11858"/>
                </a:cubicBezTo>
                <a:cubicBezTo>
                  <a:pt x="15264" y="11908"/>
                  <a:pt x="15018" y="11910"/>
                  <a:pt x="7937" y="11915"/>
                </a:cubicBezTo>
                <a:cubicBezTo>
                  <a:pt x="1338" y="11920"/>
                  <a:pt x="601" y="11916"/>
                  <a:pt x="488" y="11876"/>
                </a:cubicBezTo>
                <a:close/>
                <a:moveTo>
                  <a:pt x="10502" y="6188"/>
                </a:moveTo>
                <a:cubicBezTo>
                  <a:pt x="10295" y="6049"/>
                  <a:pt x="10308" y="6248"/>
                  <a:pt x="10308" y="3147"/>
                </a:cubicBezTo>
                <a:cubicBezTo>
                  <a:pt x="10308" y="556"/>
                  <a:pt x="10311" y="361"/>
                  <a:pt x="10357" y="271"/>
                </a:cubicBezTo>
                <a:cubicBezTo>
                  <a:pt x="10384" y="217"/>
                  <a:pt x="10442" y="147"/>
                  <a:pt x="10486" y="115"/>
                </a:cubicBezTo>
                <a:cubicBezTo>
                  <a:pt x="10563" y="59"/>
                  <a:pt x="10599" y="57"/>
                  <a:pt x="11521" y="57"/>
                </a:cubicBezTo>
                <a:cubicBezTo>
                  <a:pt x="12443" y="57"/>
                  <a:pt x="12479" y="59"/>
                  <a:pt x="12556" y="115"/>
                </a:cubicBezTo>
                <a:cubicBezTo>
                  <a:pt x="12600" y="147"/>
                  <a:pt x="12658" y="217"/>
                  <a:pt x="12685" y="271"/>
                </a:cubicBezTo>
                <a:cubicBezTo>
                  <a:pt x="12731" y="361"/>
                  <a:pt x="12735" y="557"/>
                  <a:pt x="12734" y="3161"/>
                </a:cubicBezTo>
                <a:cubicBezTo>
                  <a:pt x="12734" y="5900"/>
                  <a:pt x="12733" y="5957"/>
                  <a:pt x="12678" y="6047"/>
                </a:cubicBezTo>
                <a:cubicBezTo>
                  <a:pt x="12647" y="6098"/>
                  <a:pt x="12581" y="6165"/>
                  <a:pt x="12530" y="6195"/>
                </a:cubicBezTo>
                <a:cubicBezTo>
                  <a:pt x="12443" y="6248"/>
                  <a:pt x="12386" y="6251"/>
                  <a:pt x="11518" y="6252"/>
                </a:cubicBezTo>
                <a:cubicBezTo>
                  <a:pt x="10608" y="6252"/>
                  <a:pt x="10597" y="6251"/>
                  <a:pt x="10502" y="6188"/>
                </a:cubicBezTo>
                <a:close/>
                <a:moveTo>
                  <a:pt x="3249" y="6103"/>
                </a:moveTo>
                <a:cubicBezTo>
                  <a:pt x="3042" y="5964"/>
                  <a:pt x="3054" y="6162"/>
                  <a:pt x="3054" y="3077"/>
                </a:cubicBezTo>
                <a:cubicBezTo>
                  <a:pt x="3054" y="499"/>
                  <a:pt x="3058" y="304"/>
                  <a:pt x="3104" y="214"/>
                </a:cubicBezTo>
                <a:cubicBezTo>
                  <a:pt x="3131" y="161"/>
                  <a:pt x="3189" y="91"/>
                  <a:pt x="3233" y="59"/>
                </a:cubicBezTo>
                <a:cubicBezTo>
                  <a:pt x="3310" y="2"/>
                  <a:pt x="3346" y="0"/>
                  <a:pt x="4268" y="0"/>
                </a:cubicBezTo>
                <a:cubicBezTo>
                  <a:pt x="5190" y="0"/>
                  <a:pt x="5226" y="2"/>
                  <a:pt x="5303" y="59"/>
                </a:cubicBezTo>
                <a:cubicBezTo>
                  <a:pt x="5347" y="91"/>
                  <a:pt x="5405" y="161"/>
                  <a:pt x="5432" y="214"/>
                </a:cubicBezTo>
                <a:cubicBezTo>
                  <a:pt x="5478" y="304"/>
                  <a:pt x="5481" y="500"/>
                  <a:pt x="5481" y="3091"/>
                </a:cubicBezTo>
                <a:cubicBezTo>
                  <a:pt x="5481" y="5815"/>
                  <a:pt x="5480" y="5872"/>
                  <a:pt x="5425" y="5963"/>
                </a:cubicBezTo>
                <a:cubicBezTo>
                  <a:pt x="5394" y="6013"/>
                  <a:pt x="5328" y="6080"/>
                  <a:pt x="5277" y="6111"/>
                </a:cubicBezTo>
                <a:cubicBezTo>
                  <a:pt x="5190" y="6164"/>
                  <a:pt x="5133" y="6167"/>
                  <a:pt x="4265" y="6167"/>
                </a:cubicBezTo>
                <a:cubicBezTo>
                  <a:pt x="3355" y="6167"/>
                  <a:pt x="3344" y="6166"/>
                  <a:pt x="3249" y="6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222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xmlns="" id="{38667BCA-50C4-4766-B05F-102A71C108F9}"/>
              </a:ext>
            </a:extLst>
          </p:cNvPr>
          <p:cNvSpPr/>
          <p:nvPr/>
        </p:nvSpPr>
        <p:spPr>
          <a:xfrm rot="5400000">
            <a:off x="11068681" y="5584406"/>
            <a:ext cx="365124" cy="683087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35" name="그룹 54">
            <a:extLst>
              <a:ext uri="{FF2B5EF4-FFF2-40B4-BE49-F238E27FC236}">
                <a16:creationId xmlns:a16="http://schemas.microsoft.com/office/drawing/2014/main" xmlns="" id="{CD94FCF3-61CC-429E-B7A1-A69105C8B515}"/>
              </a:ext>
            </a:extLst>
          </p:cNvPr>
          <p:cNvGrpSpPr/>
          <p:nvPr/>
        </p:nvGrpSpPr>
        <p:grpSpPr>
          <a:xfrm>
            <a:off x="10555199" y="29526"/>
            <a:ext cx="1438942" cy="6066392"/>
            <a:chOff x="5767918" y="1056963"/>
            <a:chExt cx="2758049" cy="11845772"/>
          </a:xfrm>
        </p:grpSpPr>
        <p:grpSp>
          <p:nvGrpSpPr>
            <p:cNvPr id="36" name="Group 84">
              <a:extLst>
                <a:ext uri="{FF2B5EF4-FFF2-40B4-BE49-F238E27FC236}">
                  <a16:creationId xmlns:a16="http://schemas.microsoft.com/office/drawing/2014/main" xmlns="" id="{A14BC588-9DD4-4B5D-98F3-6A56A3FF1672}"/>
                </a:ext>
              </a:extLst>
            </p:cNvPr>
            <p:cNvGrpSpPr/>
            <p:nvPr/>
          </p:nvGrpSpPr>
          <p:grpSpPr>
            <a:xfrm>
              <a:off x="7074943" y="3980910"/>
              <a:ext cx="111897" cy="8921825"/>
              <a:chOff x="6424533" y="3989950"/>
              <a:chExt cx="111897" cy="892182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xmlns="" id="{040C97D5-1AF3-4328-8282-A288A327B02A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Rectangle 85">
                <a:extLst>
                  <a:ext uri="{FF2B5EF4-FFF2-40B4-BE49-F238E27FC236}">
                    <a16:creationId xmlns:a16="http://schemas.microsoft.com/office/drawing/2014/main" xmlns="" id="{7C26EC90-3456-4E6E-A378-636AB3230965}"/>
                  </a:ext>
                </a:extLst>
              </p:cNvPr>
              <p:cNvSpPr/>
              <p:nvPr/>
            </p:nvSpPr>
            <p:spPr>
              <a:xfrm>
                <a:off x="6424533" y="3989950"/>
                <a:ext cx="108000" cy="89218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7" name="Group 108">
              <a:extLst>
                <a:ext uri="{FF2B5EF4-FFF2-40B4-BE49-F238E27FC236}">
                  <a16:creationId xmlns:a16="http://schemas.microsoft.com/office/drawing/2014/main" xmlns="" id="{FF3DFC19-9663-4529-8993-53DCA49395CF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4" name="Rounded Rectangle 110">
                <a:extLst>
                  <a:ext uri="{FF2B5EF4-FFF2-40B4-BE49-F238E27FC236}">
                    <a16:creationId xmlns:a16="http://schemas.microsoft.com/office/drawing/2014/main" xmlns="" id="{8D0D24E2-A838-4B12-BEF9-8E24EB074652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Rounded Rectangle 111">
                <a:extLst>
                  <a:ext uri="{FF2B5EF4-FFF2-40B4-BE49-F238E27FC236}">
                    <a16:creationId xmlns:a16="http://schemas.microsoft.com/office/drawing/2014/main" xmlns="" id="{E1575E07-05D2-4DA2-B496-587304BF14D2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ounded Rectangle 112">
                <a:extLst>
                  <a:ext uri="{FF2B5EF4-FFF2-40B4-BE49-F238E27FC236}">
                    <a16:creationId xmlns:a16="http://schemas.microsoft.com/office/drawing/2014/main" xmlns="" id="{641C31DA-E490-4007-A604-26B6BEDFECEF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Teardrop 30">
                <a:extLst>
                  <a:ext uri="{FF2B5EF4-FFF2-40B4-BE49-F238E27FC236}">
                    <a16:creationId xmlns:a16="http://schemas.microsoft.com/office/drawing/2014/main" xmlns="" id="{36D9C09B-D308-4DE7-919E-AFF999B47084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698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ounded Rectangle 113">
                <a:extLst>
                  <a:ext uri="{FF2B5EF4-FFF2-40B4-BE49-F238E27FC236}">
                    <a16:creationId xmlns:a16="http://schemas.microsoft.com/office/drawing/2014/main" xmlns="" id="{130C1BB5-22DF-442C-B3F1-0356D71F542D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Rounded Rectangle 114">
                <a:extLst>
                  <a:ext uri="{FF2B5EF4-FFF2-40B4-BE49-F238E27FC236}">
                    <a16:creationId xmlns:a16="http://schemas.microsoft.com/office/drawing/2014/main" xmlns="" id="{0B443BE1-B79A-4331-AF85-3AD3421B7E79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Rounded Rectangle 115">
                <a:extLst>
                  <a:ext uri="{FF2B5EF4-FFF2-40B4-BE49-F238E27FC236}">
                    <a16:creationId xmlns:a16="http://schemas.microsoft.com/office/drawing/2014/main" xmlns="" id="{635CD5E1-C6EB-4CDE-A511-1BC18FED2D71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ounded Rectangle 116">
                <a:extLst>
                  <a:ext uri="{FF2B5EF4-FFF2-40B4-BE49-F238E27FC236}">
                    <a16:creationId xmlns:a16="http://schemas.microsoft.com/office/drawing/2014/main" xmlns="" id="{F19190A1-0CFB-4C72-B307-C2D6406776CB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Rounded Rectangle 117">
                <a:extLst>
                  <a:ext uri="{FF2B5EF4-FFF2-40B4-BE49-F238E27FC236}">
                    <a16:creationId xmlns:a16="http://schemas.microsoft.com/office/drawing/2014/main" xmlns="" id="{486841D0-4D5A-4F48-8E47-EB2BC630C040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8" name="Group 126">
              <a:extLst>
                <a:ext uri="{FF2B5EF4-FFF2-40B4-BE49-F238E27FC236}">
                  <a16:creationId xmlns:a16="http://schemas.microsoft.com/office/drawing/2014/main" xmlns="" id="{C42E4B00-C745-4B9B-AE0E-238E71F0DA8A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39" name="Group 123">
                <a:extLst>
                  <a:ext uri="{FF2B5EF4-FFF2-40B4-BE49-F238E27FC236}">
                    <a16:creationId xmlns:a16="http://schemas.microsoft.com/office/drawing/2014/main" xmlns="" id="{6F1BC8F5-B371-4D48-B7D4-F4F8F081D3A1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41" name="Freeform 121">
                  <a:extLst>
                    <a:ext uri="{FF2B5EF4-FFF2-40B4-BE49-F238E27FC236}">
                      <a16:creationId xmlns:a16="http://schemas.microsoft.com/office/drawing/2014/main" xmlns="" id="{C93F30FC-E2FF-4D13-9B3D-24EFEB1A7C0B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rgbClr val="005D8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Freeform 122">
                  <a:extLst>
                    <a:ext uri="{FF2B5EF4-FFF2-40B4-BE49-F238E27FC236}">
                      <a16:creationId xmlns:a16="http://schemas.microsoft.com/office/drawing/2014/main" xmlns="" id="{56856ACC-5036-4681-A2DF-5F96C5DB5278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40" name="Freeform 124">
                <a:extLst>
                  <a:ext uri="{FF2B5EF4-FFF2-40B4-BE49-F238E27FC236}">
                    <a16:creationId xmlns:a16="http://schemas.microsoft.com/office/drawing/2014/main" xmlns="" id="{8C9AA60A-D3ED-437C-B2B7-046C57F74410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" name="Meio-quadro 4">
            <a:extLst>
              <a:ext uri="{FF2B5EF4-FFF2-40B4-BE49-F238E27FC236}">
                <a16:creationId xmlns:a16="http://schemas.microsoft.com/office/drawing/2014/main" xmlns="" id="{72558C15-3D75-400A-A169-6C14F03D0EC3}"/>
              </a:ext>
            </a:extLst>
          </p:cNvPr>
          <p:cNvSpPr/>
          <p:nvPr/>
        </p:nvSpPr>
        <p:spPr>
          <a:xfrm rot="16200000">
            <a:off x="2147900" y="3990020"/>
            <a:ext cx="720080" cy="5015880"/>
          </a:xfrm>
          <a:prstGeom prst="halfFrame">
            <a:avLst>
              <a:gd name="adj1" fmla="val 14991"/>
              <a:gd name="adj2" fmla="val 14991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302916" y="609568"/>
            <a:ext cx="8885367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Abordagem do projeto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244979" y="185444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xmlns="" id="{2EA01ED9-B1EB-4935-BEC4-2DCE7FB3666A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1002531" y="5805264"/>
            <a:ext cx="544278" cy="1052897"/>
          </a:xfrm>
          <a:custGeom>
            <a:avLst/>
            <a:gdLst>
              <a:gd name="T0" fmla="*/ 1908 w 15783"/>
              <a:gd name="T1" fmla="*/ 25767 h 27084"/>
              <a:gd name="T2" fmla="*/ 1082 w 15783"/>
              <a:gd name="T3" fmla="*/ 20851 h 27084"/>
              <a:gd name="T4" fmla="*/ 4961 w 15783"/>
              <a:gd name="T5" fmla="*/ 20800 h 27084"/>
              <a:gd name="T6" fmla="*/ 7139 w 15783"/>
              <a:gd name="T7" fmla="*/ 24189 h 27084"/>
              <a:gd name="T8" fmla="*/ 6899 w 15783"/>
              <a:gd name="T9" fmla="*/ 20066 h 27084"/>
              <a:gd name="T10" fmla="*/ 6648 w 15783"/>
              <a:gd name="T11" fmla="*/ 19573 h 27084"/>
              <a:gd name="T12" fmla="*/ 6145 w 15783"/>
              <a:gd name="T13" fmla="*/ 18260 h 27084"/>
              <a:gd name="T14" fmla="*/ 6339 w 15783"/>
              <a:gd name="T15" fmla="*/ 17020 h 27084"/>
              <a:gd name="T16" fmla="*/ 9450 w 15783"/>
              <a:gd name="T17" fmla="*/ 17020 h 27084"/>
              <a:gd name="T18" fmla="*/ 9652 w 15783"/>
              <a:gd name="T19" fmla="*/ 18235 h 27084"/>
              <a:gd name="T20" fmla="*/ 9125 w 15783"/>
              <a:gd name="T21" fmla="*/ 19573 h 27084"/>
              <a:gd name="T22" fmla="*/ 8925 w 15783"/>
              <a:gd name="T23" fmla="*/ 19777 h 27084"/>
              <a:gd name="T24" fmla="*/ 9043 w 15783"/>
              <a:gd name="T25" fmla="*/ 24970 h 27084"/>
              <a:gd name="T26" fmla="*/ 7518 w 15783"/>
              <a:gd name="T27" fmla="*/ 26277 h 27084"/>
              <a:gd name="T28" fmla="*/ 5711 w 15783"/>
              <a:gd name="T29" fmla="*/ 25664 h 27084"/>
              <a:gd name="T30" fmla="*/ 3262 w 15783"/>
              <a:gd name="T31" fmla="*/ 22020 h 27084"/>
              <a:gd name="T32" fmla="*/ 2943 w 15783"/>
              <a:gd name="T33" fmla="*/ 22140 h 27084"/>
              <a:gd name="T34" fmla="*/ 4296 w 15783"/>
              <a:gd name="T35" fmla="*/ 26929 h 27084"/>
              <a:gd name="T36" fmla="*/ 3139 w 15783"/>
              <a:gd name="T37" fmla="*/ 27067 h 27084"/>
              <a:gd name="T38" fmla="*/ 2228 w 15783"/>
              <a:gd name="T39" fmla="*/ 26821 h 27084"/>
              <a:gd name="T40" fmla="*/ 3128 w 15783"/>
              <a:gd name="T41" fmla="*/ 15528 h 27084"/>
              <a:gd name="T42" fmla="*/ 3127 w 15783"/>
              <a:gd name="T43" fmla="*/ 13318 h 27084"/>
              <a:gd name="T44" fmla="*/ 3341 w 15783"/>
              <a:gd name="T45" fmla="*/ 13124 h 27084"/>
              <a:gd name="T46" fmla="*/ 12448 w 15783"/>
              <a:gd name="T47" fmla="*/ 13124 h 27084"/>
              <a:gd name="T48" fmla="*/ 12662 w 15783"/>
              <a:gd name="T49" fmla="*/ 13318 h 27084"/>
              <a:gd name="T50" fmla="*/ 12676 w 15783"/>
              <a:gd name="T51" fmla="*/ 15507 h 27084"/>
              <a:gd name="T52" fmla="*/ 12402 w 15783"/>
              <a:gd name="T53" fmla="*/ 15734 h 27084"/>
              <a:gd name="T54" fmla="*/ 3373 w 15783"/>
              <a:gd name="T55" fmla="*/ 15734 h 27084"/>
              <a:gd name="T56" fmla="*/ 488 w 15783"/>
              <a:gd name="T57" fmla="*/ 11876 h 27084"/>
              <a:gd name="T58" fmla="*/ 6 w 15783"/>
              <a:gd name="T59" fmla="*/ 9365 h 27084"/>
              <a:gd name="T60" fmla="*/ 7894 w 15783"/>
              <a:gd name="T61" fmla="*/ 7465 h 27084"/>
              <a:gd name="T62" fmla="*/ 15783 w 15783"/>
              <a:gd name="T63" fmla="*/ 9383 h 27084"/>
              <a:gd name="T64" fmla="*/ 15359 w 15783"/>
              <a:gd name="T65" fmla="*/ 11858 h 27084"/>
              <a:gd name="T66" fmla="*/ 488 w 15783"/>
              <a:gd name="T67" fmla="*/ 11876 h 27084"/>
              <a:gd name="T68" fmla="*/ 10308 w 15783"/>
              <a:gd name="T69" fmla="*/ 3147 h 27084"/>
              <a:gd name="T70" fmla="*/ 10486 w 15783"/>
              <a:gd name="T71" fmla="*/ 115 h 27084"/>
              <a:gd name="T72" fmla="*/ 12556 w 15783"/>
              <a:gd name="T73" fmla="*/ 115 h 27084"/>
              <a:gd name="T74" fmla="*/ 12734 w 15783"/>
              <a:gd name="T75" fmla="*/ 3161 h 27084"/>
              <a:gd name="T76" fmla="*/ 12530 w 15783"/>
              <a:gd name="T77" fmla="*/ 6195 h 27084"/>
              <a:gd name="T78" fmla="*/ 10502 w 15783"/>
              <a:gd name="T79" fmla="*/ 6188 h 27084"/>
              <a:gd name="T80" fmla="*/ 3054 w 15783"/>
              <a:gd name="T81" fmla="*/ 3077 h 27084"/>
              <a:gd name="T82" fmla="*/ 3233 w 15783"/>
              <a:gd name="T83" fmla="*/ 59 h 27084"/>
              <a:gd name="T84" fmla="*/ 5303 w 15783"/>
              <a:gd name="T85" fmla="*/ 59 h 27084"/>
              <a:gd name="T86" fmla="*/ 5481 w 15783"/>
              <a:gd name="T87" fmla="*/ 3091 h 27084"/>
              <a:gd name="T88" fmla="*/ 5277 w 15783"/>
              <a:gd name="T89" fmla="*/ 6111 h 27084"/>
              <a:gd name="T90" fmla="*/ 3249 w 15783"/>
              <a:gd name="T91" fmla="*/ 6103 h 2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83" h="27084">
                <a:moveTo>
                  <a:pt x="2228" y="26821"/>
                </a:moveTo>
                <a:cubicBezTo>
                  <a:pt x="2200" y="26676"/>
                  <a:pt x="2056" y="26202"/>
                  <a:pt x="1908" y="25767"/>
                </a:cubicBezTo>
                <a:cubicBezTo>
                  <a:pt x="1022" y="23168"/>
                  <a:pt x="902" y="22706"/>
                  <a:pt x="898" y="21873"/>
                </a:cubicBezTo>
                <a:cubicBezTo>
                  <a:pt x="895" y="21405"/>
                  <a:pt x="937" y="21175"/>
                  <a:pt x="1082" y="20851"/>
                </a:cubicBezTo>
                <a:cubicBezTo>
                  <a:pt x="1479" y="19962"/>
                  <a:pt x="2472" y="19618"/>
                  <a:pt x="3638" y="19965"/>
                </a:cubicBezTo>
                <a:cubicBezTo>
                  <a:pt x="4081" y="20097"/>
                  <a:pt x="4554" y="20396"/>
                  <a:pt x="4961" y="20800"/>
                </a:cubicBezTo>
                <a:cubicBezTo>
                  <a:pt x="5428" y="21265"/>
                  <a:pt x="5735" y="21733"/>
                  <a:pt x="6376" y="22959"/>
                </a:cubicBezTo>
                <a:cubicBezTo>
                  <a:pt x="6827" y="23819"/>
                  <a:pt x="7088" y="24241"/>
                  <a:pt x="7139" y="24189"/>
                </a:cubicBezTo>
                <a:cubicBezTo>
                  <a:pt x="7181" y="24147"/>
                  <a:pt x="7152" y="23083"/>
                  <a:pt x="7093" y="22479"/>
                </a:cubicBezTo>
                <a:cubicBezTo>
                  <a:pt x="6990" y="21424"/>
                  <a:pt x="6921" y="20562"/>
                  <a:pt x="6899" y="20066"/>
                </a:cubicBezTo>
                <a:lnTo>
                  <a:pt x="6878" y="19587"/>
                </a:lnTo>
                <a:lnTo>
                  <a:pt x="6648" y="19573"/>
                </a:lnTo>
                <a:cubicBezTo>
                  <a:pt x="6401" y="19557"/>
                  <a:pt x="6319" y="19519"/>
                  <a:pt x="6203" y="19364"/>
                </a:cubicBezTo>
                <a:cubicBezTo>
                  <a:pt x="6147" y="19289"/>
                  <a:pt x="6145" y="19252"/>
                  <a:pt x="6145" y="18260"/>
                </a:cubicBezTo>
                <a:cubicBezTo>
                  <a:pt x="6145" y="17268"/>
                  <a:pt x="6147" y="17232"/>
                  <a:pt x="6203" y="17156"/>
                </a:cubicBezTo>
                <a:cubicBezTo>
                  <a:pt x="6235" y="17113"/>
                  <a:pt x="6296" y="17052"/>
                  <a:pt x="6339" y="17020"/>
                </a:cubicBezTo>
                <a:cubicBezTo>
                  <a:pt x="6415" y="16963"/>
                  <a:pt x="6446" y="16962"/>
                  <a:pt x="7894" y="16962"/>
                </a:cubicBezTo>
                <a:cubicBezTo>
                  <a:pt x="9343" y="16962"/>
                  <a:pt x="9374" y="16963"/>
                  <a:pt x="9450" y="17020"/>
                </a:cubicBezTo>
                <a:cubicBezTo>
                  <a:pt x="9493" y="17052"/>
                  <a:pt x="9554" y="17113"/>
                  <a:pt x="9586" y="17156"/>
                </a:cubicBezTo>
                <a:cubicBezTo>
                  <a:pt x="9642" y="17231"/>
                  <a:pt x="9645" y="17275"/>
                  <a:pt x="9652" y="18235"/>
                </a:cubicBezTo>
                <a:cubicBezTo>
                  <a:pt x="9660" y="19216"/>
                  <a:pt x="9659" y="19239"/>
                  <a:pt x="9600" y="19345"/>
                </a:cubicBezTo>
                <a:cubicBezTo>
                  <a:pt x="9509" y="19505"/>
                  <a:pt x="9369" y="19573"/>
                  <a:pt x="9125" y="19573"/>
                </a:cubicBezTo>
                <a:lnTo>
                  <a:pt x="8925" y="19573"/>
                </a:lnTo>
                <a:lnTo>
                  <a:pt x="8925" y="19777"/>
                </a:lnTo>
                <a:cubicBezTo>
                  <a:pt x="8925" y="20074"/>
                  <a:pt x="8995" y="21007"/>
                  <a:pt x="9094" y="22042"/>
                </a:cubicBezTo>
                <a:cubicBezTo>
                  <a:pt x="9250" y="23669"/>
                  <a:pt x="9238" y="24391"/>
                  <a:pt x="9043" y="24970"/>
                </a:cubicBezTo>
                <a:cubicBezTo>
                  <a:pt x="8933" y="25296"/>
                  <a:pt x="8811" y="25497"/>
                  <a:pt x="8572" y="25740"/>
                </a:cubicBezTo>
                <a:cubicBezTo>
                  <a:pt x="8282" y="26034"/>
                  <a:pt x="7986" y="26186"/>
                  <a:pt x="7518" y="26277"/>
                </a:cubicBezTo>
                <a:cubicBezTo>
                  <a:pt x="7257" y="26328"/>
                  <a:pt x="7094" y="26328"/>
                  <a:pt x="6826" y="26277"/>
                </a:cubicBezTo>
                <a:cubicBezTo>
                  <a:pt x="6411" y="26198"/>
                  <a:pt x="6048" y="25998"/>
                  <a:pt x="5711" y="25664"/>
                </a:cubicBezTo>
                <a:cubicBezTo>
                  <a:pt x="5345" y="25301"/>
                  <a:pt x="5162" y="25018"/>
                  <a:pt x="4588" y="23927"/>
                </a:cubicBezTo>
                <a:cubicBezTo>
                  <a:pt x="3923" y="22660"/>
                  <a:pt x="3646" y="22262"/>
                  <a:pt x="3262" y="22020"/>
                </a:cubicBezTo>
                <a:cubicBezTo>
                  <a:pt x="3148" y="21949"/>
                  <a:pt x="2946" y="21872"/>
                  <a:pt x="2926" y="21893"/>
                </a:cubicBezTo>
                <a:cubicBezTo>
                  <a:pt x="2919" y="21900"/>
                  <a:pt x="2927" y="22011"/>
                  <a:pt x="2943" y="22140"/>
                </a:cubicBezTo>
                <a:cubicBezTo>
                  <a:pt x="3001" y="22599"/>
                  <a:pt x="3248" y="23434"/>
                  <a:pt x="3737" y="24822"/>
                </a:cubicBezTo>
                <a:cubicBezTo>
                  <a:pt x="4097" y="25846"/>
                  <a:pt x="4296" y="26592"/>
                  <a:pt x="4296" y="26929"/>
                </a:cubicBezTo>
                <a:cubicBezTo>
                  <a:pt x="4296" y="27017"/>
                  <a:pt x="4292" y="27019"/>
                  <a:pt x="4148" y="27034"/>
                </a:cubicBezTo>
                <a:cubicBezTo>
                  <a:pt x="4066" y="27043"/>
                  <a:pt x="3612" y="27057"/>
                  <a:pt x="3139" y="27067"/>
                </a:cubicBezTo>
                <a:lnTo>
                  <a:pt x="2278" y="27084"/>
                </a:lnTo>
                <a:lnTo>
                  <a:pt x="2228" y="26821"/>
                </a:lnTo>
                <a:close/>
                <a:moveTo>
                  <a:pt x="3280" y="15671"/>
                </a:moveTo>
                <a:cubicBezTo>
                  <a:pt x="3229" y="15636"/>
                  <a:pt x="3160" y="15571"/>
                  <a:pt x="3128" y="15528"/>
                </a:cubicBezTo>
                <a:cubicBezTo>
                  <a:pt x="3070" y="15450"/>
                  <a:pt x="3068" y="15419"/>
                  <a:pt x="3068" y="14422"/>
                </a:cubicBezTo>
                <a:cubicBezTo>
                  <a:pt x="3068" y="13430"/>
                  <a:pt x="3070" y="13393"/>
                  <a:pt x="3127" y="13318"/>
                </a:cubicBezTo>
                <a:cubicBezTo>
                  <a:pt x="3159" y="13275"/>
                  <a:pt x="3220" y="13214"/>
                  <a:pt x="3263" y="13182"/>
                </a:cubicBezTo>
                <a:lnTo>
                  <a:pt x="3341" y="13124"/>
                </a:lnTo>
                <a:lnTo>
                  <a:pt x="7894" y="13124"/>
                </a:lnTo>
                <a:lnTo>
                  <a:pt x="12448" y="13124"/>
                </a:lnTo>
                <a:lnTo>
                  <a:pt x="12526" y="13182"/>
                </a:lnTo>
                <a:cubicBezTo>
                  <a:pt x="12569" y="13214"/>
                  <a:pt x="12630" y="13275"/>
                  <a:pt x="12662" y="13318"/>
                </a:cubicBezTo>
                <a:cubicBezTo>
                  <a:pt x="12718" y="13393"/>
                  <a:pt x="12721" y="13437"/>
                  <a:pt x="12729" y="14397"/>
                </a:cubicBezTo>
                <a:cubicBezTo>
                  <a:pt x="12736" y="15378"/>
                  <a:pt x="12735" y="15401"/>
                  <a:pt x="12676" y="15507"/>
                </a:cubicBezTo>
                <a:cubicBezTo>
                  <a:pt x="12642" y="15566"/>
                  <a:pt x="12567" y="15642"/>
                  <a:pt x="12509" y="15675"/>
                </a:cubicBezTo>
                <a:lnTo>
                  <a:pt x="12402" y="15734"/>
                </a:lnTo>
                <a:lnTo>
                  <a:pt x="7888" y="15734"/>
                </a:lnTo>
                <a:lnTo>
                  <a:pt x="3373" y="15734"/>
                </a:lnTo>
                <a:lnTo>
                  <a:pt x="3280" y="15671"/>
                </a:lnTo>
                <a:close/>
                <a:moveTo>
                  <a:pt x="488" y="11876"/>
                </a:moveTo>
                <a:cubicBezTo>
                  <a:pt x="416" y="11850"/>
                  <a:pt x="305" y="11774"/>
                  <a:pt x="229" y="11698"/>
                </a:cubicBezTo>
                <a:cubicBezTo>
                  <a:pt x="0" y="11469"/>
                  <a:pt x="6" y="11540"/>
                  <a:pt x="6" y="9365"/>
                </a:cubicBezTo>
                <a:lnTo>
                  <a:pt x="6" y="7465"/>
                </a:lnTo>
                <a:lnTo>
                  <a:pt x="7894" y="7465"/>
                </a:lnTo>
                <a:lnTo>
                  <a:pt x="15783" y="7465"/>
                </a:lnTo>
                <a:lnTo>
                  <a:pt x="15783" y="9383"/>
                </a:lnTo>
                <a:cubicBezTo>
                  <a:pt x="15783" y="11230"/>
                  <a:pt x="15781" y="11307"/>
                  <a:pt x="15726" y="11452"/>
                </a:cubicBezTo>
                <a:cubicBezTo>
                  <a:pt x="15666" y="11612"/>
                  <a:pt x="15523" y="11771"/>
                  <a:pt x="15359" y="11858"/>
                </a:cubicBezTo>
                <a:cubicBezTo>
                  <a:pt x="15264" y="11908"/>
                  <a:pt x="15018" y="11910"/>
                  <a:pt x="7937" y="11915"/>
                </a:cubicBezTo>
                <a:cubicBezTo>
                  <a:pt x="1338" y="11920"/>
                  <a:pt x="601" y="11916"/>
                  <a:pt x="488" y="11876"/>
                </a:cubicBezTo>
                <a:close/>
                <a:moveTo>
                  <a:pt x="10502" y="6188"/>
                </a:moveTo>
                <a:cubicBezTo>
                  <a:pt x="10295" y="6049"/>
                  <a:pt x="10308" y="6248"/>
                  <a:pt x="10308" y="3147"/>
                </a:cubicBezTo>
                <a:cubicBezTo>
                  <a:pt x="10308" y="556"/>
                  <a:pt x="10311" y="361"/>
                  <a:pt x="10357" y="271"/>
                </a:cubicBezTo>
                <a:cubicBezTo>
                  <a:pt x="10384" y="217"/>
                  <a:pt x="10442" y="147"/>
                  <a:pt x="10486" y="115"/>
                </a:cubicBezTo>
                <a:cubicBezTo>
                  <a:pt x="10563" y="59"/>
                  <a:pt x="10599" y="57"/>
                  <a:pt x="11521" y="57"/>
                </a:cubicBezTo>
                <a:cubicBezTo>
                  <a:pt x="12443" y="57"/>
                  <a:pt x="12479" y="59"/>
                  <a:pt x="12556" y="115"/>
                </a:cubicBezTo>
                <a:cubicBezTo>
                  <a:pt x="12600" y="147"/>
                  <a:pt x="12658" y="217"/>
                  <a:pt x="12685" y="271"/>
                </a:cubicBezTo>
                <a:cubicBezTo>
                  <a:pt x="12731" y="361"/>
                  <a:pt x="12735" y="557"/>
                  <a:pt x="12734" y="3161"/>
                </a:cubicBezTo>
                <a:cubicBezTo>
                  <a:pt x="12734" y="5900"/>
                  <a:pt x="12733" y="5957"/>
                  <a:pt x="12678" y="6047"/>
                </a:cubicBezTo>
                <a:cubicBezTo>
                  <a:pt x="12647" y="6098"/>
                  <a:pt x="12581" y="6165"/>
                  <a:pt x="12530" y="6195"/>
                </a:cubicBezTo>
                <a:cubicBezTo>
                  <a:pt x="12443" y="6248"/>
                  <a:pt x="12386" y="6251"/>
                  <a:pt x="11518" y="6252"/>
                </a:cubicBezTo>
                <a:cubicBezTo>
                  <a:pt x="10608" y="6252"/>
                  <a:pt x="10597" y="6251"/>
                  <a:pt x="10502" y="6188"/>
                </a:cubicBezTo>
                <a:close/>
                <a:moveTo>
                  <a:pt x="3249" y="6103"/>
                </a:moveTo>
                <a:cubicBezTo>
                  <a:pt x="3042" y="5964"/>
                  <a:pt x="3054" y="6162"/>
                  <a:pt x="3054" y="3077"/>
                </a:cubicBezTo>
                <a:cubicBezTo>
                  <a:pt x="3054" y="499"/>
                  <a:pt x="3058" y="304"/>
                  <a:pt x="3104" y="214"/>
                </a:cubicBezTo>
                <a:cubicBezTo>
                  <a:pt x="3131" y="161"/>
                  <a:pt x="3189" y="91"/>
                  <a:pt x="3233" y="59"/>
                </a:cubicBezTo>
                <a:cubicBezTo>
                  <a:pt x="3310" y="2"/>
                  <a:pt x="3346" y="0"/>
                  <a:pt x="4268" y="0"/>
                </a:cubicBezTo>
                <a:cubicBezTo>
                  <a:pt x="5190" y="0"/>
                  <a:pt x="5226" y="2"/>
                  <a:pt x="5303" y="59"/>
                </a:cubicBezTo>
                <a:cubicBezTo>
                  <a:pt x="5347" y="91"/>
                  <a:pt x="5405" y="161"/>
                  <a:pt x="5432" y="214"/>
                </a:cubicBezTo>
                <a:cubicBezTo>
                  <a:pt x="5478" y="304"/>
                  <a:pt x="5481" y="500"/>
                  <a:pt x="5481" y="3091"/>
                </a:cubicBezTo>
                <a:cubicBezTo>
                  <a:pt x="5481" y="5815"/>
                  <a:pt x="5480" y="5872"/>
                  <a:pt x="5425" y="5963"/>
                </a:cubicBezTo>
                <a:cubicBezTo>
                  <a:pt x="5394" y="6013"/>
                  <a:pt x="5328" y="6080"/>
                  <a:pt x="5277" y="6111"/>
                </a:cubicBezTo>
                <a:cubicBezTo>
                  <a:pt x="5190" y="6164"/>
                  <a:pt x="5133" y="6167"/>
                  <a:pt x="4265" y="6167"/>
                </a:cubicBezTo>
                <a:cubicBezTo>
                  <a:pt x="3355" y="6167"/>
                  <a:pt x="3344" y="6166"/>
                  <a:pt x="3249" y="6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222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xmlns="" id="{38667BCA-50C4-4766-B05F-102A71C108F9}"/>
              </a:ext>
            </a:extLst>
          </p:cNvPr>
          <p:cNvSpPr/>
          <p:nvPr/>
        </p:nvSpPr>
        <p:spPr>
          <a:xfrm rot="5400000">
            <a:off x="11068681" y="5584406"/>
            <a:ext cx="365124" cy="683087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35" name="그룹 54">
            <a:extLst>
              <a:ext uri="{FF2B5EF4-FFF2-40B4-BE49-F238E27FC236}">
                <a16:creationId xmlns:a16="http://schemas.microsoft.com/office/drawing/2014/main" xmlns="" id="{CD94FCF3-61CC-429E-B7A1-A69105C8B515}"/>
              </a:ext>
            </a:extLst>
          </p:cNvPr>
          <p:cNvGrpSpPr/>
          <p:nvPr/>
        </p:nvGrpSpPr>
        <p:grpSpPr>
          <a:xfrm>
            <a:off x="10555199" y="29526"/>
            <a:ext cx="1438942" cy="6066392"/>
            <a:chOff x="5767918" y="1056963"/>
            <a:chExt cx="2758049" cy="11845772"/>
          </a:xfrm>
        </p:grpSpPr>
        <p:grpSp>
          <p:nvGrpSpPr>
            <p:cNvPr id="36" name="Group 84">
              <a:extLst>
                <a:ext uri="{FF2B5EF4-FFF2-40B4-BE49-F238E27FC236}">
                  <a16:creationId xmlns:a16="http://schemas.microsoft.com/office/drawing/2014/main" xmlns="" id="{A14BC588-9DD4-4B5D-98F3-6A56A3FF1672}"/>
                </a:ext>
              </a:extLst>
            </p:cNvPr>
            <p:cNvGrpSpPr/>
            <p:nvPr/>
          </p:nvGrpSpPr>
          <p:grpSpPr>
            <a:xfrm>
              <a:off x="7074943" y="3980910"/>
              <a:ext cx="111897" cy="8921825"/>
              <a:chOff x="6424533" y="3989950"/>
              <a:chExt cx="111897" cy="892182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xmlns="" id="{040C97D5-1AF3-4328-8282-A288A327B02A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Rectangle 85">
                <a:extLst>
                  <a:ext uri="{FF2B5EF4-FFF2-40B4-BE49-F238E27FC236}">
                    <a16:creationId xmlns:a16="http://schemas.microsoft.com/office/drawing/2014/main" xmlns="" id="{7C26EC90-3456-4E6E-A378-636AB3230965}"/>
                  </a:ext>
                </a:extLst>
              </p:cNvPr>
              <p:cNvSpPr/>
              <p:nvPr/>
            </p:nvSpPr>
            <p:spPr>
              <a:xfrm>
                <a:off x="6424533" y="3989950"/>
                <a:ext cx="108000" cy="89218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7" name="Group 108">
              <a:extLst>
                <a:ext uri="{FF2B5EF4-FFF2-40B4-BE49-F238E27FC236}">
                  <a16:creationId xmlns:a16="http://schemas.microsoft.com/office/drawing/2014/main" xmlns="" id="{FF3DFC19-9663-4529-8993-53DCA49395CF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4" name="Rounded Rectangle 110">
                <a:extLst>
                  <a:ext uri="{FF2B5EF4-FFF2-40B4-BE49-F238E27FC236}">
                    <a16:creationId xmlns:a16="http://schemas.microsoft.com/office/drawing/2014/main" xmlns="" id="{8D0D24E2-A838-4B12-BEF9-8E24EB074652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Rounded Rectangle 111">
                <a:extLst>
                  <a:ext uri="{FF2B5EF4-FFF2-40B4-BE49-F238E27FC236}">
                    <a16:creationId xmlns:a16="http://schemas.microsoft.com/office/drawing/2014/main" xmlns="" id="{E1575E07-05D2-4DA2-B496-587304BF14D2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ounded Rectangle 112">
                <a:extLst>
                  <a:ext uri="{FF2B5EF4-FFF2-40B4-BE49-F238E27FC236}">
                    <a16:creationId xmlns:a16="http://schemas.microsoft.com/office/drawing/2014/main" xmlns="" id="{641C31DA-E490-4007-A604-26B6BEDFECEF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Teardrop 30">
                <a:extLst>
                  <a:ext uri="{FF2B5EF4-FFF2-40B4-BE49-F238E27FC236}">
                    <a16:creationId xmlns:a16="http://schemas.microsoft.com/office/drawing/2014/main" xmlns="" id="{36D9C09B-D308-4DE7-919E-AFF999B47084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698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ounded Rectangle 113">
                <a:extLst>
                  <a:ext uri="{FF2B5EF4-FFF2-40B4-BE49-F238E27FC236}">
                    <a16:creationId xmlns:a16="http://schemas.microsoft.com/office/drawing/2014/main" xmlns="" id="{130C1BB5-22DF-442C-B3F1-0356D71F542D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Rounded Rectangle 114">
                <a:extLst>
                  <a:ext uri="{FF2B5EF4-FFF2-40B4-BE49-F238E27FC236}">
                    <a16:creationId xmlns:a16="http://schemas.microsoft.com/office/drawing/2014/main" xmlns="" id="{0B443BE1-B79A-4331-AF85-3AD3421B7E79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Rounded Rectangle 115">
                <a:extLst>
                  <a:ext uri="{FF2B5EF4-FFF2-40B4-BE49-F238E27FC236}">
                    <a16:creationId xmlns:a16="http://schemas.microsoft.com/office/drawing/2014/main" xmlns="" id="{635CD5E1-C6EB-4CDE-A511-1BC18FED2D71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ounded Rectangle 116">
                <a:extLst>
                  <a:ext uri="{FF2B5EF4-FFF2-40B4-BE49-F238E27FC236}">
                    <a16:creationId xmlns:a16="http://schemas.microsoft.com/office/drawing/2014/main" xmlns="" id="{F19190A1-0CFB-4C72-B307-C2D6406776CB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Rounded Rectangle 117">
                <a:extLst>
                  <a:ext uri="{FF2B5EF4-FFF2-40B4-BE49-F238E27FC236}">
                    <a16:creationId xmlns:a16="http://schemas.microsoft.com/office/drawing/2014/main" xmlns="" id="{486841D0-4D5A-4F48-8E47-EB2BC630C040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8" name="Group 126">
              <a:extLst>
                <a:ext uri="{FF2B5EF4-FFF2-40B4-BE49-F238E27FC236}">
                  <a16:creationId xmlns:a16="http://schemas.microsoft.com/office/drawing/2014/main" xmlns="" id="{C42E4B00-C745-4B9B-AE0E-238E71F0DA8A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39" name="Group 123">
                <a:extLst>
                  <a:ext uri="{FF2B5EF4-FFF2-40B4-BE49-F238E27FC236}">
                    <a16:creationId xmlns:a16="http://schemas.microsoft.com/office/drawing/2014/main" xmlns="" id="{6F1BC8F5-B371-4D48-B7D4-F4F8F081D3A1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41" name="Freeform 121">
                  <a:extLst>
                    <a:ext uri="{FF2B5EF4-FFF2-40B4-BE49-F238E27FC236}">
                      <a16:creationId xmlns:a16="http://schemas.microsoft.com/office/drawing/2014/main" xmlns="" id="{C93F30FC-E2FF-4D13-9B3D-24EFEB1A7C0B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rgbClr val="005D8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Freeform 122">
                  <a:extLst>
                    <a:ext uri="{FF2B5EF4-FFF2-40B4-BE49-F238E27FC236}">
                      <a16:creationId xmlns:a16="http://schemas.microsoft.com/office/drawing/2014/main" xmlns="" id="{56856ACC-5036-4681-A2DF-5F96C5DB5278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40" name="Freeform 124">
                <a:extLst>
                  <a:ext uri="{FF2B5EF4-FFF2-40B4-BE49-F238E27FC236}">
                    <a16:creationId xmlns:a16="http://schemas.microsoft.com/office/drawing/2014/main" xmlns="" id="{8C9AA60A-D3ED-437C-B2B7-046C57F74410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8F36A9C-E13B-4203-B7D0-736D7679AB1C}"/>
              </a:ext>
            </a:extLst>
          </p:cNvPr>
          <p:cNvSpPr/>
          <p:nvPr/>
        </p:nvSpPr>
        <p:spPr>
          <a:xfrm>
            <a:off x="266878" y="1613397"/>
            <a:ext cx="1037603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b="1" dirty="0"/>
              <a:t>Pontos essenciais:</a:t>
            </a:r>
            <a:endParaRPr lang="pt-BR" altLang="pt-BR" sz="2600" b="1" i="1" dirty="0">
              <a:solidFill>
                <a:srgbClr val="C00000"/>
              </a:solidFill>
            </a:endParaRP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b="1" i="1" dirty="0">
                <a:solidFill>
                  <a:srgbClr val="C00000"/>
                </a:solidFill>
              </a:rPr>
              <a:t>Utilizar o Sistema de Pagamentos Brasileiro</a:t>
            </a:r>
            <a:r>
              <a:rPr lang="pt-BR" altLang="pt-BR" sz="2600" dirty="0"/>
              <a:t>, regulado pelo Banco Central, como infraestrutura financeira para o mercado de energia.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Isto implica em </a:t>
            </a:r>
            <a:r>
              <a:rPr lang="pt-BR" altLang="pt-BR" sz="2600" b="1" i="1" dirty="0">
                <a:solidFill>
                  <a:srgbClr val="C00000"/>
                </a:solidFill>
              </a:rPr>
              <a:t>adaptar a regulação da comercialização </a:t>
            </a:r>
            <a:r>
              <a:rPr lang="pt-BR" altLang="pt-BR" sz="2600" dirty="0"/>
              <a:t>de energia para poder utilizar as Infraestruturas do Mercado Financeiro, nomeadamente </a:t>
            </a:r>
            <a:r>
              <a:rPr lang="pt-BR" altLang="pt-BR" sz="2600" b="1" i="1" dirty="0">
                <a:solidFill>
                  <a:srgbClr val="C00000"/>
                </a:solidFill>
              </a:rPr>
              <a:t>bolsa</a:t>
            </a:r>
            <a:r>
              <a:rPr lang="pt-BR" altLang="pt-BR" sz="2600" dirty="0"/>
              <a:t> de commodities e </a:t>
            </a:r>
            <a:r>
              <a:rPr lang="pt-BR" altLang="pt-BR" sz="2600" b="1" i="1" dirty="0">
                <a:solidFill>
                  <a:srgbClr val="C00000"/>
                </a:solidFill>
              </a:rPr>
              <a:t>clearing</a:t>
            </a:r>
            <a:r>
              <a:rPr lang="pt-BR" altLang="pt-BR" sz="2600" dirty="0"/>
              <a:t>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</a:pPr>
            <a:r>
              <a:rPr lang="pt-BR" altLang="pt-BR" sz="2600" dirty="0"/>
              <a:t>Dentre as adaptações ao modelo de comercialização de energia está uma alteração do </a:t>
            </a:r>
            <a:r>
              <a:rPr lang="pt-BR" altLang="pt-BR" sz="2600" b="1" i="1" dirty="0">
                <a:solidFill>
                  <a:srgbClr val="C00000"/>
                </a:solidFill>
              </a:rPr>
              <a:t>perfil do risco</a:t>
            </a:r>
            <a:r>
              <a:rPr lang="pt-BR" altLang="pt-BR" sz="2600" dirty="0"/>
              <a:t> financeiro da comercialização de energia, de forma a tornar o risco </a:t>
            </a:r>
            <a:r>
              <a:rPr lang="pt-BR" altLang="pt-BR" sz="2600" b="1" i="1" dirty="0">
                <a:solidFill>
                  <a:srgbClr val="C00000"/>
                </a:solidFill>
              </a:rPr>
              <a:t>mensurável</a:t>
            </a:r>
            <a:r>
              <a:rPr lang="pt-BR" altLang="pt-BR" sz="2600" dirty="0">
                <a:solidFill>
                  <a:srgbClr val="C00000"/>
                </a:solidFill>
              </a:rPr>
              <a:t> </a:t>
            </a:r>
            <a:r>
              <a:rPr lang="pt-BR" altLang="pt-BR" sz="2600" dirty="0"/>
              <a:t>e compatível com um </a:t>
            </a:r>
            <a:r>
              <a:rPr lang="pt-BR" altLang="pt-BR" sz="2600" b="1" i="1" dirty="0">
                <a:solidFill>
                  <a:srgbClr val="C00000"/>
                </a:solidFill>
              </a:rPr>
              <a:t>sistema de garantias </a:t>
            </a:r>
            <a:r>
              <a:rPr lang="pt-BR" altLang="pt-BR" sz="2600" dirty="0"/>
              <a:t>com custo moderado...</a:t>
            </a:r>
          </a:p>
        </p:txBody>
      </p:sp>
      <p:sp>
        <p:nvSpPr>
          <p:cNvPr id="2" name="Meio-quadro 1">
            <a:extLst>
              <a:ext uri="{FF2B5EF4-FFF2-40B4-BE49-F238E27FC236}">
                <a16:creationId xmlns:a16="http://schemas.microsoft.com/office/drawing/2014/main" xmlns="" id="{4DC9F7F2-F52C-42BF-A609-6785E132D48A}"/>
              </a:ext>
            </a:extLst>
          </p:cNvPr>
          <p:cNvSpPr/>
          <p:nvPr/>
        </p:nvSpPr>
        <p:spPr>
          <a:xfrm>
            <a:off x="0" y="-2"/>
            <a:ext cx="2279576" cy="908721"/>
          </a:xfrm>
          <a:prstGeom prst="halfFrame">
            <a:avLst>
              <a:gd name="adj1" fmla="val 19916"/>
              <a:gd name="adj2" fmla="val 12090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36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3A3838"/>
      </a:hlink>
      <a:folHlink>
        <a:srgbClr val="363636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BA2"/>
      </a:accent1>
      <a:accent2>
        <a:srgbClr val="D94C44"/>
      </a:accent2>
      <a:accent3>
        <a:srgbClr val="545452"/>
      </a:accent3>
      <a:accent4>
        <a:srgbClr val="81CCC8"/>
      </a:accent4>
      <a:accent5>
        <a:srgbClr val="D5EAEB"/>
      </a:accent5>
      <a:accent6>
        <a:srgbClr val="D5BD99"/>
      </a:accent6>
      <a:hlink>
        <a:srgbClr val="E7E182"/>
      </a:hlink>
      <a:folHlink>
        <a:srgbClr val="954F72"/>
      </a:folHlink>
    </a:clrScheme>
    <a:fontScheme name="Personalizada 1">
      <a:majorFont>
        <a:latin typeface="Lato"/>
        <a:ea typeface="Spica Neue"/>
        <a:cs typeface=""/>
      </a:majorFont>
      <a:minorFont>
        <a:latin typeface="Lato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5F32E7-0624-4D75-8760-3EB956679A03}">
  <we:reference id="wa104380907" version="1.0.0.0" store="pt-BR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57386</TotalTime>
  <Words>881</Words>
  <Application>Microsoft Office PowerPoint</Application>
  <PresentationFormat>Personalizar</PresentationFormat>
  <Paragraphs>94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Arial</vt:lpstr>
      <vt:lpstr>Calibri</vt:lpstr>
      <vt:lpstr>Spica Neue Light</vt:lpstr>
      <vt:lpstr>Lato</vt:lpstr>
      <vt:lpstr>Times New Roman</vt:lpstr>
      <vt:lpstr>Open sans</vt:lpstr>
      <vt:lpstr>Wingdings</vt:lpstr>
      <vt:lpstr>Open Sans Semibold</vt:lpstr>
      <vt:lpstr>Book Antiqua</vt:lpstr>
      <vt:lpstr>Spica Neue</vt:lpstr>
      <vt:lpstr>Tema do Office</vt:lpstr>
      <vt:lpstr>1_Office Theme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Gesel - IE - UFRJ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Bolsa e Clearing -- Apresentação do Projeto Bolsa de Energia 12.12.2018</dc:title>
  <dc:creator>Roberto Brandão</dc:creator>
  <cp:lastModifiedBy>Roberto Brandão</cp:lastModifiedBy>
  <cp:revision>2388</cp:revision>
  <dcterms:created xsi:type="dcterms:W3CDTF">1601-01-01T00:00:00Z</dcterms:created>
  <dcterms:modified xsi:type="dcterms:W3CDTF">2018-12-13T13:04:49Z</dcterms:modified>
</cp:coreProperties>
</file>